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61" r:id="rId4"/>
    <p:sldId id="262" r:id="rId5"/>
    <p:sldId id="256" r:id="rId6"/>
    <p:sldId id="265" r:id="rId7"/>
    <p:sldId id="263" r:id="rId8"/>
    <p:sldId id="266" r:id="rId9"/>
    <p:sldId id="264" r:id="rId10"/>
    <p:sldId id="270" r:id="rId11"/>
    <p:sldId id="267" r:id="rId12"/>
    <p:sldId id="271" r:id="rId13"/>
    <p:sldId id="268" r:id="rId14"/>
    <p:sldId id="269" r:id="rId15"/>
    <p:sldId id="259" r:id="rId16"/>
    <p:sldId id="274" r:id="rId17"/>
    <p:sldId id="272" r:id="rId18"/>
  </p:sldIdLst>
  <p:sldSz cx="7772400" cy="100584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0" roundtripDataSignature="AMtx7mikkE9PH6iSigOObulCGY8rApcWg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4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1794" y="-19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833390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047323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4092069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387266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528258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677495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349574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7736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84558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370145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5486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664497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893892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380811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696364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94131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7"/>
          <p:cNvSpPr txBox="1"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Calibri"/>
              <a:buNone/>
              <a:defRPr sz="5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/>
            </a:lvl1pPr>
            <a:lvl2pPr lvl="1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2pPr>
            <a:lvl3pPr lvl="2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sz="1530"/>
            </a:lvl3pPr>
            <a:lvl4pPr lvl="3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4pPr>
            <a:lvl5pPr lvl="4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5pPr>
            <a:lvl6pPr lvl="5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6pPr>
            <a:lvl7pPr lvl="6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7pPr>
            <a:lvl8pPr lvl="7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8pPr>
            <a:lvl9pPr lvl="8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7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>
            <a:spLocks noGrp="1"/>
          </p:cNvSpPr>
          <p:nvPr>
            <p:ph type="title"/>
          </p:nvPr>
        </p:nvSpPr>
        <p:spPr>
          <a:xfrm rot="5400000">
            <a:off x="2138071" y="3959569"/>
            <a:ext cx="8524029" cy="1675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body" idx="1"/>
          </p:nvPr>
        </p:nvSpPr>
        <p:spPr>
          <a:xfrm rot="5400000">
            <a:off x="-1262353" y="2332223"/>
            <a:ext cx="8524029" cy="4930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"/>
          <p:cNvSpPr txBox="1"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Calibri"/>
              <a:buNone/>
              <a:defRPr sz="5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9"/>
          <p:cNvSpPr txBox="1"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 sz="17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530"/>
              <a:buNone/>
              <a:defRPr sz="153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9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9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9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0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body" idx="1"/>
          </p:nvPr>
        </p:nvSpPr>
        <p:spPr>
          <a:xfrm>
            <a:off x="534353" y="2677584"/>
            <a:ext cx="3303270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0"/>
          <p:cNvSpPr txBox="1">
            <a:spLocks noGrp="1"/>
          </p:cNvSpPr>
          <p:nvPr>
            <p:ph type="body" idx="2"/>
          </p:nvPr>
        </p:nvSpPr>
        <p:spPr>
          <a:xfrm>
            <a:off x="3934778" y="2677584"/>
            <a:ext cx="3303270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0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0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1"/>
          <p:cNvSpPr txBox="1"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 b="1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sz="1530" b="1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9pPr>
          </a:lstStyle>
          <a:p>
            <a:endParaRPr/>
          </a:p>
        </p:txBody>
      </p:sp>
      <p:sp>
        <p:nvSpPr>
          <p:cNvPr id="39" name="Google Shape;39;p11"/>
          <p:cNvSpPr txBox="1">
            <a:spLocks noGrp="1"/>
          </p:cNvSpPr>
          <p:nvPr>
            <p:ph type="body" idx="2"/>
          </p:nvPr>
        </p:nvSpPr>
        <p:spPr>
          <a:xfrm>
            <a:off x="535366" y="3674110"/>
            <a:ext cx="3288089" cy="5404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1"/>
          <p:cNvSpPr txBox="1">
            <a:spLocks noGrp="1"/>
          </p:cNvSpPr>
          <p:nvPr>
            <p:ph type="body" idx="3"/>
          </p:nvPr>
        </p:nvSpPr>
        <p:spPr>
          <a:xfrm>
            <a:off x="3934778" y="2465706"/>
            <a:ext cx="3304282" cy="1208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 b="1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sz="1530" b="1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9pPr>
          </a:lstStyle>
          <a:p>
            <a:endParaRPr/>
          </a:p>
        </p:txBody>
      </p:sp>
      <p:sp>
        <p:nvSpPr>
          <p:cNvPr id="41" name="Google Shape;41;p11"/>
          <p:cNvSpPr txBox="1">
            <a:spLocks noGrp="1"/>
          </p:cNvSpPr>
          <p:nvPr>
            <p:ph type="body" idx="4"/>
          </p:nvPr>
        </p:nvSpPr>
        <p:spPr>
          <a:xfrm>
            <a:off x="3934778" y="3674110"/>
            <a:ext cx="3304282" cy="5404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Calibri"/>
              <a:buNone/>
              <a:defRPr sz="272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body" idx="1"/>
          </p:nvPr>
        </p:nvSpPr>
        <p:spPr>
          <a:xfrm>
            <a:off x="3304282" y="1448226"/>
            <a:ext cx="3934778" cy="7147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132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  <a:defRPr sz="2720"/>
            </a:lvl1pPr>
            <a:lvl2pPr marL="914400" lvl="1" indent="-37973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380"/>
              <a:buChar char="•"/>
              <a:defRPr sz="2380"/>
            </a:lvl2pPr>
            <a:lvl3pPr marL="1371600" lvl="2" indent="-358139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Char char="•"/>
              <a:defRPr sz="2040"/>
            </a:lvl3pPr>
            <a:lvl4pPr marL="1828800" lvl="3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4pPr>
            <a:lvl5pPr marL="2286000" lvl="4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5pPr>
            <a:lvl6pPr marL="2743200" lvl="5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6pPr>
            <a:lvl7pPr marL="3200400" lvl="6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7pPr>
            <a:lvl8pPr marL="3657600" lvl="7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8pPr>
            <a:lvl9pPr marL="4114800" lvl="8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2"/>
          </p:nvPr>
        </p:nvSpPr>
        <p:spPr>
          <a:xfrm>
            <a:off x="535365" y="3017520"/>
            <a:ext cx="2506801" cy="559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190"/>
              <a:buNone/>
              <a:defRPr sz="1190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020"/>
              <a:buNone/>
              <a:defRPr sz="1020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Calibri"/>
              <a:buNone/>
              <a:defRPr sz="272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5"/>
          <p:cNvSpPr>
            <a:spLocks noGrp="1"/>
          </p:cNvSpPr>
          <p:nvPr>
            <p:ph type="pic" idx="2"/>
          </p:nvPr>
        </p:nvSpPr>
        <p:spPr>
          <a:xfrm>
            <a:off x="3304282" y="1448226"/>
            <a:ext cx="3934778" cy="7147983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5"/>
          <p:cNvSpPr txBox="1">
            <a:spLocks noGrp="1"/>
          </p:cNvSpPr>
          <p:nvPr>
            <p:ph type="body" idx="1"/>
          </p:nvPr>
        </p:nvSpPr>
        <p:spPr>
          <a:xfrm>
            <a:off x="535365" y="3017520"/>
            <a:ext cx="2506801" cy="559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190"/>
              <a:buNone/>
              <a:defRPr sz="1190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020"/>
              <a:buNone/>
              <a:defRPr sz="1020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body" idx="1"/>
          </p:nvPr>
        </p:nvSpPr>
        <p:spPr>
          <a:xfrm rot="5400000">
            <a:off x="695219" y="2516718"/>
            <a:ext cx="6381962" cy="6703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libri"/>
              <a:buNone/>
              <a:defRPr sz="37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6"/>
          <p:cNvSpPr txBox="1"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79730" algn="l" rtl="0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sz="238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8140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sz="20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6550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5755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6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6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6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9.png"/><Relationship Id="rId9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9.png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9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9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n 26">
            <a:extLst>
              <a:ext uri="{FF2B5EF4-FFF2-40B4-BE49-F238E27FC236}">
                <a16:creationId xmlns:a16="http://schemas.microsoft.com/office/drawing/2014/main" id="{F75977F6-58FD-CAAD-8B06-277E68A9A2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945" y="1065816"/>
            <a:ext cx="5174673" cy="4399646"/>
          </a:xfrm>
          <a:prstGeom prst="rect">
            <a:avLst/>
          </a:prstGeom>
        </p:spPr>
      </p:pic>
      <p:pic>
        <p:nvPicPr>
          <p:cNvPr id="85" name="Google Shape;85;p1"/>
          <p:cNvPicPr preferRelativeResize="0"/>
          <p:nvPr/>
        </p:nvPicPr>
        <p:blipFill rotWithShape="1">
          <a:blip r:embed="rId4">
            <a:alphaModFix/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 rot="10800000" flipH="1">
            <a:off x="-14428" y="7019855"/>
            <a:ext cx="7786828" cy="11716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"/>
          <p:cNvPicPr preferRelativeResize="0"/>
          <p:nvPr/>
        </p:nvPicPr>
        <p:blipFill rotWithShape="1">
          <a:blip r:embed="rId5">
            <a:alphaModFix/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/>
        </p:blipFill>
        <p:spPr>
          <a:xfrm rot="10800000" flipH="1">
            <a:off x="-14428" y="8191499"/>
            <a:ext cx="7786828" cy="1999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14428" y="8391457"/>
            <a:ext cx="7786828" cy="1657488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"/>
          <p:cNvSpPr txBox="1"/>
          <p:nvPr/>
        </p:nvSpPr>
        <p:spPr>
          <a:xfrm>
            <a:off x="209550" y="7296150"/>
            <a:ext cx="732617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s-CO" sz="4000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 Rounded"/>
                <a:ea typeface="Arial Rounded"/>
                <a:cs typeface="Arial Rounded"/>
                <a:sym typeface="Arial Rounded"/>
              </a:rPr>
              <a:t>Proyecto Lengua Tech</a:t>
            </a:r>
            <a:endParaRPr sz="4000" b="1" i="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B3849F0-DFBE-B1F7-AAE4-14064D8636E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86774" y="8773450"/>
            <a:ext cx="3398851" cy="57225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2C6F5A8-24B9-3DC2-0F8F-22036A37DF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050" y="13316"/>
            <a:ext cx="7772400" cy="58102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93129B8-BCA8-20AF-2843-65B5F7EB70F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62536"/>
          <a:stretch/>
        </p:blipFill>
        <p:spPr>
          <a:xfrm>
            <a:off x="6353" y="3265085"/>
            <a:ext cx="7772399" cy="376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3463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Imagen 78">
            <a:extLst>
              <a:ext uri="{FF2B5EF4-FFF2-40B4-BE49-F238E27FC236}">
                <a16:creationId xmlns:a16="http://schemas.microsoft.com/office/drawing/2014/main" id="{2B4C076A-9001-5043-08EE-F5F97D2304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656" y="7120737"/>
            <a:ext cx="6338744" cy="285815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589273" cy="2515173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4ECFB194-0CDD-BB14-658C-6F7D528CFE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6432" y="1602739"/>
            <a:ext cx="584333" cy="647848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0CE3C516-0A05-CA47-3EB8-E55F46427E17}"/>
              </a:ext>
            </a:extLst>
          </p:cNvPr>
          <p:cNvSpPr txBox="1"/>
          <p:nvPr/>
        </p:nvSpPr>
        <p:spPr>
          <a:xfrm>
            <a:off x="2456211" y="190469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latin typeface="Arial Rounded MT Bold" panose="020F0704030504030204" pitchFamily="34" charset="0"/>
              </a:rPr>
              <a:t>Tema 3: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D92EBCE7-9147-39C3-632A-5142697206ED}"/>
              </a:ext>
            </a:extLst>
          </p:cNvPr>
          <p:cNvSpPr txBox="1"/>
          <p:nvPr/>
        </p:nvSpPr>
        <p:spPr>
          <a:xfrm>
            <a:off x="3336803" y="1922659"/>
            <a:ext cx="3886200" cy="601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Kawa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data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oũndubi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tebawayi</a:t>
            </a:r>
            <a:endParaRPr lang="es-CO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s-CO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F88E81A-1F74-905A-6BFE-FFE1DA1ACC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8764" y="2175908"/>
            <a:ext cx="2032463" cy="63514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9DF8836B-E13B-026B-2B3A-D57BD776A1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9052" y="2549099"/>
            <a:ext cx="2540579" cy="1206775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AB8623BD-42EF-6B76-3C0E-282EB13690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0356" y="2772925"/>
            <a:ext cx="584333" cy="609739"/>
          </a:xfrm>
          <a:prstGeom prst="rect">
            <a:avLst/>
          </a:prstGeom>
        </p:spPr>
      </p:pic>
      <p:sp>
        <p:nvSpPr>
          <p:cNvPr id="27" name="CuadroTexto 26">
            <a:extLst>
              <a:ext uri="{FF2B5EF4-FFF2-40B4-BE49-F238E27FC236}">
                <a16:creationId xmlns:a16="http://schemas.microsoft.com/office/drawing/2014/main" id="{15C18167-FAA3-B03D-5613-6880C275037C}"/>
              </a:ext>
            </a:extLst>
          </p:cNvPr>
          <p:cNvSpPr txBox="1"/>
          <p:nvPr/>
        </p:nvSpPr>
        <p:spPr>
          <a:xfrm>
            <a:off x="2521527" y="2968944"/>
            <a:ext cx="3886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dirty="0"/>
              <a:t>3.1. </a:t>
            </a:r>
            <a:r>
              <a:rPr lang="es-ES" sz="1200" dirty="0" err="1"/>
              <a:t>Sãwã</a:t>
            </a:r>
            <a:r>
              <a:rPr lang="es-ES" sz="1200" dirty="0"/>
              <a:t> </a:t>
            </a:r>
            <a:r>
              <a:rPr lang="es-ES" sz="1200" dirty="0" err="1"/>
              <a:t>obarita</a:t>
            </a:r>
            <a:r>
              <a:rPr lang="es-ES" sz="1200" dirty="0"/>
              <a:t> </a:t>
            </a:r>
            <a:r>
              <a:rPr lang="es-ES" sz="1200" dirty="0" err="1"/>
              <a:t>nã</a:t>
            </a:r>
            <a:r>
              <a:rPr lang="es-ES" sz="1200" dirty="0"/>
              <a:t> </a:t>
            </a:r>
            <a:r>
              <a:rPr lang="es-ES" sz="1200" dirty="0" err="1"/>
              <a:t>ũndũ</a:t>
            </a:r>
            <a:r>
              <a:rPr lang="es-ES" sz="1200" dirty="0"/>
              <a:t> </a:t>
            </a:r>
            <a:r>
              <a:rPr lang="es-ES" sz="1200" dirty="0" err="1"/>
              <a:t>kawai</a:t>
            </a:r>
            <a:r>
              <a:rPr lang="es-ES" sz="1200" dirty="0"/>
              <a:t> </a:t>
            </a:r>
            <a:r>
              <a:rPr lang="es-ES" sz="1200" dirty="0" err="1"/>
              <a:t>bara</a:t>
            </a:r>
            <a:endParaRPr lang="es-ES" sz="1200" dirty="0"/>
          </a:p>
          <a:p>
            <a:r>
              <a:rPr lang="es-ES" sz="1200" dirty="0"/>
              <a:t>3.2. </a:t>
            </a:r>
            <a:r>
              <a:rPr lang="es-ES" sz="1200" dirty="0" err="1"/>
              <a:t>Amba</a:t>
            </a:r>
            <a:r>
              <a:rPr lang="es-ES" sz="1200" dirty="0"/>
              <a:t> bue </a:t>
            </a:r>
            <a:r>
              <a:rPr lang="es-ES" sz="1200" dirty="0" err="1"/>
              <a:t>kuadai</a:t>
            </a:r>
            <a:r>
              <a:rPr lang="es-ES" sz="1200" dirty="0"/>
              <a:t> </a:t>
            </a:r>
            <a:r>
              <a:rPr lang="es-ES" sz="1200" dirty="0" err="1"/>
              <a:t>yi</a:t>
            </a:r>
            <a:r>
              <a:rPr lang="es-ES" sz="1200" dirty="0"/>
              <a:t> </a:t>
            </a:r>
            <a:r>
              <a:rPr lang="es-ES" sz="1200" dirty="0" err="1"/>
              <a:t>ará</a:t>
            </a:r>
            <a:r>
              <a:rPr lang="es-ES" sz="1200" dirty="0"/>
              <a:t> </a:t>
            </a:r>
            <a:r>
              <a:rPr lang="es-ES" sz="1200" dirty="0" err="1"/>
              <a:t>bihia</a:t>
            </a:r>
            <a:r>
              <a:rPr lang="es-ES" sz="1200" dirty="0"/>
              <a:t> </a:t>
            </a:r>
            <a:r>
              <a:rPr lang="es-ES" sz="1200" dirty="0" err="1"/>
              <a:t>obarita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2521527" y="2529529"/>
            <a:ext cx="3886200" cy="327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Eda 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kãr</a:t>
            </a:r>
            <a:r>
              <a:rPr lang="es-CO" b="1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ẽ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8127" y="2787894"/>
            <a:ext cx="889203" cy="63514"/>
          </a:xfrm>
          <a:prstGeom prst="rect">
            <a:avLst/>
          </a:prstGeom>
        </p:spPr>
      </p:pic>
      <p:pic>
        <p:nvPicPr>
          <p:cNvPr id="65" name="Imagen 64">
            <a:extLst>
              <a:ext uri="{FF2B5EF4-FFF2-40B4-BE49-F238E27FC236}">
                <a16:creationId xmlns:a16="http://schemas.microsoft.com/office/drawing/2014/main" id="{003D9735-3320-5DB1-816B-DF49B579C94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9052" y="4378247"/>
            <a:ext cx="2527876" cy="1206775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2548764" y="4670343"/>
            <a:ext cx="4875142" cy="814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sz="1200" dirty="0">
                <a:latin typeface="+mj-lt"/>
                <a:ea typeface="Microsoft JhengHei" panose="020B0604030504040204" pitchFamily="34" charset="-120"/>
              </a:rPr>
              <a:t>Yi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ne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kawanumubara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oibarayã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iyia</a:t>
            </a:r>
            <a:endParaRPr lang="es-ES" sz="1200" dirty="0">
              <a:latin typeface="+mj-lt"/>
              <a:ea typeface="Microsoft JhengHei" panose="020B0604030504040204" pitchFamily="34" charset="-12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Jaradioda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peudata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kĩrãka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buta.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Mãwã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mina,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iyi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ewarizã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kãrẽ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obariare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kĩrãndua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ẽmamarẽã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</a:p>
        </p:txBody>
      </p:sp>
      <p:pic>
        <p:nvPicPr>
          <p:cNvPr id="69" name="Imagen 68">
            <a:extLst>
              <a:ext uri="{FF2B5EF4-FFF2-40B4-BE49-F238E27FC236}">
                <a16:creationId xmlns:a16="http://schemas.microsoft.com/office/drawing/2014/main" id="{95B55860-C8E3-D041-3FC8-302994A1C0A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8317" y="4579474"/>
            <a:ext cx="546224" cy="635145"/>
          </a:xfrm>
          <a:prstGeom prst="rect">
            <a:avLst/>
          </a:prstGeom>
        </p:spPr>
      </p:pic>
      <p:pic>
        <p:nvPicPr>
          <p:cNvPr id="71" name="Imagen 70">
            <a:extLst>
              <a:ext uri="{FF2B5EF4-FFF2-40B4-BE49-F238E27FC236}">
                <a16:creationId xmlns:a16="http://schemas.microsoft.com/office/drawing/2014/main" id="{ADBD6719-158A-126C-CD97-0BA78758912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9052" y="6335409"/>
            <a:ext cx="2527876" cy="1194072"/>
          </a:xfrm>
          <a:prstGeom prst="rect">
            <a:avLst/>
          </a:prstGeom>
        </p:spPr>
      </p:pic>
      <p:pic>
        <p:nvPicPr>
          <p:cNvPr id="73" name="Imagen 72">
            <a:extLst>
              <a:ext uri="{FF2B5EF4-FFF2-40B4-BE49-F238E27FC236}">
                <a16:creationId xmlns:a16="http://schemas.microsoft.com/office/drawing/2014/main" id="{E8EB8DC1-D0EE-3CBA-46AE-34F9DD01D49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46693" y="6611085"/>
            <a:ext cx="609739" cy="622442"/>
          </a:xfrm>
          <a:prstGeom prst="rect">
            <a:avLst/>
          </a:prstGeom>
        </p:spPr>
      </p:pic>
      <p:sp>
        <p:nvSpPr>
          <p:cNvPr id="75" name="CuadroTexto 74">
            <a:extLst>
              <a:ext uri="{FF2B5EF4-FFF2-40B4-BE49-F238E27FC236}">
                <a16:creationId xmlns:a16="http://schemas.microsoft.com/office/drawing/2014/main" id="{6E3E8639-4C8B-DD47-1C60-DDEFA4BD3F4F}"/>
              </a:ext>
            </a:extLst>
          </p:cNvPr>
          <p:cNvSpPr txBox="1"/>
          <p:nvPr/>
        </p:nvSpPr>
        <p:spPr>
          <a:xfrm>
            <a:off x="2524842" y="6630579"/>
            <a:ext cx="505194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O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ũndibarã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ãba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bidã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kãrẽ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kawadata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jẽmenene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wa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,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iyimã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bude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2524842" y="4359160"/>
            <a:ext cx="3886200" cy="327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Kãreta</a:t>
            </a: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okawa</a:t>
            </a: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busa 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waita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41442" y="4598475"/>
            <a:ext cx="889203" cy="63514"/>
          </a:xfrm>
          <a:prstGeom prst="rect">
            <a:avLst/>
          </a:prstGeom>
        </p:spPr>
      </p:pic>
      <p:sp>
        <p:nvSpPr>
          <p:cNvPr id="82" name="CuadroTexto 81">
            <a:extLst>
              <a:ext uri="{FF2B5EF4-FFF2-40B4-BE49-F238E27FC236}">
                <a16:creationId xmlns:a16="http://schemas.microsoft.com/office/drawing/2014/main" id="{4E52565B-A77E-2433-CEA0-792B671EBF10}"/>
              </a:ext>
            </a:extLst>
          </p:cNvPr>
          <p:cNvSpPr txBox="1"/>
          <p:nvPr/>
        </p:nvSpPr>
        <p:spPr>
          <a:xfrm>
            <a:off x="2518218" y="6293564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Kãr</a:t>
            </a:r>
            <a:r>
              <a:rPr lang="es-CO" b="1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ẽ</a:t>
            </a:r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r>
              <a:rPr lang="es-CO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oibarata</a:t>
            </a:r>
            <a:endParaRPr lang="es-MX" dirty="0">
              <a:latin typeface="Arial Rounded MT Bold" panose="020F0704030504030204" pitchFamily="34" charset="0"/>
            </a:endParaRPr>
          </a:p>
        </p:txBody>
      </p:sp>
      <p:pic>
        <p:nvPicPr>
          <p:cNvPr id="83" name="Imagen 82">
            <a:extLst>
              <a:ext uri="{FF2B5EF4-FFF2-40B4-BE49-F238E27FC236}">
                <a16:creationId xmlns:a16="http://schemas.microsoft.com/office/drawing/2014/main" id="{9BD60DCC-6B93-552A-50F4-3409E3D7D5C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4818" y="6532879"/>
            <a:ext cx="889203" cy="6351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6C85AB4-7041-B1A0-B5B5-FED40CE36A94}"/>
              </a:ext>
            </a:extLst>
          </p:cNvPr>
          <p:cNvSpPr txBox="1"/>
          <p:nvPr/>
        </p:nvSpPr>
        <p:spPr>
          <a:xfrm>
            <a:off x="191068" y="2891341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1.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8DC85A4-1950-7DF8-86A0-FF80A01BE186}"/>
              </a:ext>
            </a:extLst>
          </p:cNvPr>
          <p:cNvSpPr txBox="1"/>
          <p:nvPr/>
        </p:nvSpPr>
        <p:spPr>
          <a:xfrm>
            <a:off x="193340" y="472156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2.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C0922A6-C392-7703-D48A-1CDDA36120CE}"/>
              </a:ext>
            </a:extLst>
          </p:cNvPr>
          <p:cNvSpPr txBox="1"/>
          <p:nvPr/>
        </p:nvSpPr>
        <p:spPr>
          <a:xfrm>
            <a:off x="195612" y="6656565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3.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47392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Imagen 78">
            <a:extLst>
              <a:ext uri="{FF2B5EF4-FFF2-40B4-BE49-F238E27FC236}">
                <a16:creationId xmlns:a16="http://schemas.microsoft.com/office/drawing/2014/main" id="{2B4C076A-9001-5043-08EE-F5F97D2304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656" y="7120737"/>
            <a:ext cx="6338744" cy="285815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589273" cy="2515173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4ECFB194-0CDD-BB14-658C-6F7D528CFE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6432" y="1602739"/>
            <a:ext cx="584333" cy="647848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0CE3C516-0A05-CA47-3EB8-E55F46427E17}"/>
              </a:ext>
            </a:extLst>
          </p:cNvPr>
          <p:cNvSpPr txBox="1"/>
          <p:nvPr/>
        </p:nvSpPr>
        <p:spPr>
          <a:xfrm>
            <a:off x="2456211" y="190469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latin typeface="Arial Rounded MT Bold" panose="020F0704030504030204" pitchFamily="34" charset="0"/>
              </a:rPr>
              <a:t>Tema 3: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D92EBCE7-9147-39C3-632A-5142697206ED}"/>
              </a:ext>
            </a:extLst>
          </p:cNvPr>
          <p:cNvSpPr txBox="1"/>
          <p:nvPr/>
        </p:nvSpPr>
        <p:spPr>
          <a:xfrm>
            <a:off x="3336803" y="1922659"/>
            <a:ext cx="3886200" cy="29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Aplicación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F88E81A-1F74-905A-6BFE-FFE1DA1ACC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8764" y="2175908"/>
            <a:ext cx="2032463" cy="63514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9DF8836B-E13B-026B-2B3A-D57BD776A1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9052" y="2549099"/>
            <a:ext cx="2540579" cy="1206775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AB8623BD-42EF-6B76-3C0E-282EB13690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0356" y="2772925"/>
            <a:ext cx="584333" cy="609739"/>
          </a:xfrm>
          <a:prstGeom prst="rect">
            <a:avLst/>
          </a:prstGeom>
        </p:spPr>
      </p:pic>
      <p:sp>
        <p:nvSpPr>
          <p:cNvPr id="27" name="CuadroTexto 26">
            <a:extLst>
              <a:ext uri="{FF2B5EF4-FFF2-40B4-BE49-F238E27FC236}">
                <a16:creationId xmlns:a16="http://schemas.microsoft.com/office/drawing/2014/main" id="{15C18167-FAA3-B03D-5613-6880C275037C}"/>
              </a:ext>
            </a:extLst>
          </p:cNvPr>
          <p:cNvSpPr txBox="1"/>
          <p:nvPr/>
        </p:nvSpPr>
        <p:spPr>
          <a:xfrm>
            <a:off x="2521527" y="2968944"/>
            <a:ext cx="3886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dirty="0"/>
              <a:t>3.1. Guía previa ejemplificadora</a:t>
            </a:r>
          </a:p>
          <a:p>
            <a:r>
              <a:rPr lang="es-ES" sz="1200" dirty="0"/>
              <a:t>3.2. Integración de un bloque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2521527" y="2529529"/>
            <a:ext cx="3886200" cy="327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Contenidos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8127" y="2787894"/>
            <a:ext cx="889203" cy="63514"/>
          </a:xfrm>
          <a:prstGeom prst="rect">
            <a:avLst/>
          </a:prstGeom>
        </p:spPr>
      </p:pic>
      <p:pic>
        <p:nvPicPr>
          <p:cNvPr id="65" name="Imagen 64">
            <a:extLst>
              <a:ext uri="{FF2B5EF4-FFF2-40B4-BE49-F238E27FC236}">
                <a16:creationId xmlns:a16="http://schemas.microsoft.com/office/drawing/2014/main" id="{003D9735-3320-5DB1-816B-DF49B579C94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9052" y="4378247"/>
            <a:ext cx="2527876" cy="1206775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2548764" y="4670343"/>
            <a:ext cx="4875142" cy="601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sz="1200" dirty="0">
                <a:latin typeface="+mj-lt"/>
                <a:ea typeface="Microsoft JhengHei" panose="020B0604030504040204" pitchFamily="34" charset="-120"/>
              </a:rPr>
              <a:t>El alumno: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sz="1200" dirty="0">
                <a:latin typeface="+mj-lt"/>
                <a:ea typeface="Microsoft JhengHei" panose="020B0604030504040204" pitchFamily="34" charset="-120"/>
              </a:rPr>
              <a:t>Construirá elementos a partir de una rutina básica</a:t>
            </a:r>
          </a:p>
        </p:txBody>
      </p:sp>
      <p:pic>
        <p:nvPicPr>
          <p:cNvPr id="69" name="Imagen 68">
            <a:extLst>
              <a:ext uri="{FF2B5EF4-FFF2-40B4-BE49-F238E27FC236}">
                <a16:creationId xmlns:a16="http://schemas.microsoft.com/office/drawing/2014/main" id="{95B55860-C8E3-D041-3FC8-302994A1C0A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8317" y="4579474"/>
            <a:ext cx="546224" cy="635145"/>
          </a:xfrm>
          <a:prstGeom prst="rect">
            <a:avLst/>
          </a:prstGeom>
        </p:spPr>
      </p:pic>
      <p:pic>
        <p:nvPicPr>
          <p:cNvPr id="71" name="Imagen 70">
            <a:extLst>
              <a:ext uri="{FF2B5EF4-FFF2-40B4-BE49-F238E27FC236}">
                <a16:creationId xmlns:a16="http://schemas.microsoft.com/office/drawing/2014/main" id="{ADBD6719-158A-126C-CD97-0BA78758912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9052" y="6335409"/>
            <a:ext cx="2527876" cy="1194072"/>
          </a:xfrm>
          <a:prstGeom prst="rect">
            <a:avLst/>
          </a:prstGeom>
        </p:spPr>
      </p:pic>
      <p:pic>
        <p:nvPicPr>
          <p:cNvPr id="73" name="Imagen 72">
            <a:extLst>
              <a:ext uri="{FF2B5EF4-FFF2-40B4-BE49-F238E27FC236}">
                <a16:creationId xmlns:a16="http://schemas.microsoft.com/office/drawing/2014/main" id="{E8EB8DC1-D0EE-3CBA-46AE-34F9DD01D49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46693" y="6611085"/>
            <a:ext cx="609739" cy="622442"/>
          </a:xfrm>
          <a:prstGeom prst="rect">
            <a:avLst/>
          </a:prstGeom>
        </p:spPr>
      </p:pic>
      <p:sp>
        <p:nvSpPr>
          <p:cNvPr id="75" name="CuadroTexto 74">
            <a:extLst>
              <a:ext uri="{FF2B5EF4-FFF2-40B4-BE49-F238E27FC236}">
                <a16:creationId xmlns:a16="http://schemas.microsoft.com/office/drawing/2014/main" id="{6E3E8639-4C8B-DD47-1C60-DDEFA4BD3F4F}"/>
              </a:ext>
            </a:extLst>
          </p:cNvPr>
          <p:cNvSpPr txBox="1"/>
          <p:nvPr/>
        </p:nvSpPr>
        <p:spPr>
          <a:xfrm>
            <a:off x="2524842" y="6630579"/>
            <a:ext cx="50519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Presentar, por lo menos una situación regular o lúdica en donde haga evidentes las nociones aprendidas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2524842" y="4359160"/>
            <a:ext cx="3886200" cy="327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Objetivo específico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41442" y="4598475"/>
            <a:ext cx="889203" cy="63514"/>
          </a:xfrm>
          <a:prstGeom prst="rect">
            <a:avLst/>
          </a:prstGeom>
        </p:spPr>
      </p:pic>
      <p:sp>
        <p:nvSpPr>
          <p:cNvPr id="82" name="CuadroTexto 81">
            <a:extLst>
              <a:ext uri="{FF2B5EF4-FFF2-40B4-BE49-F238E27FC236}">
                <a16:creationId xmlns:a16="http://schemas.microsoft.com/office/drawing/2014/main" id="{4E52565B-A77E-2433-CEA0-792B671EBF10}"/>
              </a:ext>
            </a:extLst>
          </p:cNvPr>
          <p:cNvSpPr txBox="1"/>
          <p:nvPr/>
        </p:nvSpPr>
        <p:spPr>
          <a:xfrm>
            <a:off x="2518218" y="6293564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Actividades</a:t>
            </a:r>
            <a:endParaRPr lang="es-MX" dirty="0">
              <a:latin typeface="Arial Rounded MT Bold" panose="020F0704030504030204" pitchFamily="34" charset="0"/>
            </a:endParaRPr>
          </a:p>
        </p:txBody>
      </p:sp>
      <p:pic>
        <p:nvPicPr>
          <p:cNvPr id="83" name="Imagen 82">
            <a:extLst>
              <a:ext uri="{FF2B5EF4-FFF2-40B4-BE49-F238E27FC236}">
                <a16:creationId xmlns:a16="http://schemas.microsoft.com/office/drawing/2014/main" id="{9BD60DCC-6B93-552A-50F4-3409E3D7D5C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4818" y="6532879"/>
            <a:ext cx="889203" cy="6351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6C85AB4-7041-B1A0-B5B5-FED40CE36A94}"/>
              </a:ext>
            </a:extLst>
          </p:cNvPr>
          <p:cNvSpPr txBox="1"/>
          <p:nvPr/>
        </p:nvSpPr>
        <p:spPr>
          <a:xfrm>
            <a:off x="191068" y="2891341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1.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8DC85A4-1950-7DF8-86A0-FF80A01BE186}"/>
              </a:ext>
            </a:extLst>
          </p:cNvPr>
          <p:cNvSpPr txBox="1"/>
          <p:nvPr/>
        </p:nvSpPr>
        <p:spPr>
          <a:xfrm>
            <a:off x="193340" y="472156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2.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C0922A6-C392-7703-D48A-1CDDA36120CE}"/>
              </a:ext>
            </a:extLst>
          </p:cNvPr>
          <p:cNvSpPr txBox="1"/>
          <p:nvPr/>
        </p:nvSpPr>
        <p:spPr>
          <a:xfrm>
            <a:off x="195612" y="6656565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3.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9204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589273" cy="2515173"/>
          </a:xfrm>
          <a:prstGeom prst="rect">
            <a:avLst/>
          </a:prstGeom>
        </p:spPr>
      </p:pic>
      <p:pic>
        <p:nvPicPr>
          <p:cNvPr id="94" name="Imagen 93">
            <a:extLst>
              <a:ext uri="{FF2B5EF4-FFF2-40B4-BE49-F238E27FC236}">
                <a16:creationId xmlns:a16="http://schemas.microsoft.com/office/drawing/2014/main" id="{620E9866-1474-A2F5-A8BA-46ACF98F5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1085" y="2961112"/>
            <a:ext cx="2540579" cy="1206775"/>
          </a:xfrm>
          <a:prstGeom prst="rect">
            <a:avLst/>
          </a:prstGeom>
        </p:spPr>
      </p:pic>
      <p:pic>
        <p:nvPicPr>
          <p:cNvPr id="92" name="Imagen 91">
            <a:extLst>
              <a:ext uri="{FF2B5EF4-FFF2-40B4-BE49-F238E27FC236}">
                <a16:creationId xmlns:a16="http://schemas.microsoft.com/office/drawing/2014/main" id="{35A6FA60-B1A9-974C-0DDE-DE2700F127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5621" y="1308398"/>
            <a:ext cx="2540579" cy="1206775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3862612" y="1308398"/>
            <a:ext cx="3886200" cy="323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Yi 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sãwã</a:t>
            </a: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odata</a:t>
            </a: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b="1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ũ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ndubiyã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9212" y="1547713"/>
            <a:ext cx="889203" cy="63514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3889849" y="3163462"/>
            <a:ext cx="4875142" cy="2941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 err="1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Nẽ</a:t>
            </a:r>
            <a:r>
              <a:rPr lang="es-CO" sz="1200" kern="100" dirty="0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kawã</a:t>
            </a:r>
            <a:r>
              <a:rPr lang="es-CO" sz="1200" kern="100" dirty="0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nũmũ</a:t>
            </a:r>
            <a:r>
              <a:rPr lang="es-CO" sz="1200" kern="100" dirty="0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ewaride</a:t>
            </a:r>
            <a:r>
              <a:rPr lang="es-CO" sz="1200" kern="100" dirty="0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3865927" y="285227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Sombe</a:t>
            </a:r>
            <a:r>
              <a:rPr lang="es-CO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zã</a:t>
            </a:r>
            <a:endParaRPr lang="es-MX" dirty="0">
              <a:latin typeface="Arial Rounded MT Bold" panose="020F0704030504030204" pitchFamily="34" charset="0"/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2527" y="3091594"/>
            <a:ext cx="889203" cy="63514"/>
          </a:xfrm>
          <a:prstGeom prst="rect">
            <a:avLst/>
          </a:prstGeom>
        </p:spPr>
      </p:pic>
      <p:pic>
        <p:nvPicPr>
          <p:cNvPr id="100" name="Imagen 99">
            <a:extLst>
              <a:ext uri="{FF2B5EF4-FFF2-40B4-BE49-F238E27FC236}">
                <a16:creationId xmlns:a16="http://schemas.microsoft.com/office/drawing/2014/main" id="{AE5865DF-F772-23EB-BFEE-BF5F8ED621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6688007"/>
            <a:ext cx="7772400" cy="3504368"/>
          </a:xfrm>
          <a:prstGeom prst="rect">
            <a:avLst/>
          </a:prstGeom>
        </p:spPr>
      </p:pic>
      <p:sp>
        <p:nvSpPr>
          <p:cNvPr id="101" name="CuadroTexto 100">
            <a:extLst>
              <a:ext uri="{FF2B5EF4-FFF2-40B4-BE49-F238E27FC236}">
                <a16:creationId xmlns:a16="http://schemas.microsoft.com/office/drawing/2014/main" id="{4B66F748-CDEF-B557-7749-021C9ED6B668}"/>
              </a:ext>
            </a:extLst>
          </p:cNvPr>
          <p:cNvSpPr txBox="1"/>
          <p:nvPr/>
        </p:nvSpPr>
        <p:spPr>
          <a:xfrm>
            <a:off x="1532153" y="1670210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4.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102" name="CuadroTexto 101">
            <a:extLst>
              <a:ext uri="{FF2B5EF4-FFF2-40B4-BE49-F238E27FC236}">
                <a16:creationId xmlns:a16="http://schemas.microsoft.com/office/drawing/2014/main" id="{BC3715AB-E322-CF2D-CF06-FE4D1072AAAB}"/>
              </a:ext>
            </a:extLst>
          </p:cNvPr>
          <p:cNvSpPr txBox="1"/>
          <p:nvPr/>
        </p:nvSpPr>
        <p:spPr>
          <a:xfrm>
            <a:off x="1534425" y="325562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5.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pic>
        <p:nvPicPr>
          <p:cNvPr id="104" name="Imagen 103">
            <a:extLst>
              <a:ext uri="{FF2B5EF4-FFF2-40B4-BE49-F238E27FC236}">
                <a16:creationId xmlns:a16="http://schemas.microsoft.com/office/drawing/2014/main" id="{B72E2492-015D-838F-3F51-FAAE78CD11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7241" y="1501917"/>
            <a:ext cx="635145" cy="647848"/>
          </a:xfrm>
          <a:prstGeom prst="rect">
            <a:avLst/>
          </a:prstGeom>
        </p:spPr>
      </p:pic>
      <p:pic>
        <p:nvPicPr>
          <p:cNvPr id="106" name="Imagen 105">
            <a:extLst>
              <a:ext uri="{FF2B5EF4-FFF2-40B4-BE49-F238E27FC236}">
                <a16:creationId xmlns:a16="http://schemas.microsoft.com/office/drawing/2014/main" id="{D733DC5F-8067-67E1-94BB-6657F284349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15483" y="3338690"/>
            <a:ext cx="698659" cy="546224"/>
          </a:xfrm>
          <a:prstGeom prst="rect">
            <a:avLst/>
          </a:prstGeom>
        </p:spPr>
      </p:pic>
      <p:sp>
        <p:nvSpPr>
          <p:cNvPr id="108" name="CuadroTexto 107">
            <a:extLst>
              <a:ext uri="{FF2B5EF4-FFF2-40B4-BE49-F238E27FC236}">
                <a16:creationId xmlns:a16="http://schemas.microsoft.com/office/drawing/2014/main" id="{F3E50AC8-079F-7D5B-26DF-6E7DCF6D41EF}"/>
              </a:ext>
            </a:extLst>
          </p:cNvPr>
          <p:cNvSpPr txBox="1"/>
          <p:nvPr/>
        </p:nvSpPr>
        <p:spPr>
          <a:xfrm>
            <a:off x="3889849" y="1721794"/>
            <a:ext cx="33298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Yi </a:t>
            </a:r>
            <a:r>
              <a:rPr lang="es-E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arã</a:t>
            </a:r>
            <a:r>
              <a:rPr lang="es-E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bihia</a:t>
            </a:r>
            <a:r>
              <a:rPr lang="es-E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jũrẽ</a:t>
            </a:r>
            <a:r>
              <a:rPr lang="es-E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awã</a:t>
            </a:r>
            <a:r>
              <a:rPr lang="es-E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barita </a:t>
            </a:r>
            <a:r>
              <a:rPr lang="es-E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oibrã</a:t>
            </a:r>
            <a:r>
              <a:rPr lang="es-E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kãẽã</a:t>
            </a:r>
            <a:r>
              <a:rPr lang="es-E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jowã</a:t>
            </a:r>
            <a:r>
              <a:rPr lang="es-E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kĩrã</a:t>
            </a:r>
            <a:r>
              <a:rPr lang="es-E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aba </a:t>
            </a:r>
            <a:r>
              <a:rPr lang="es-E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audu</a:t>
            </a:r>
            <a:r>
              <a:rPr lang="es-E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E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ũmẽ</a:t>
            </a:r>
            <a:endParaRPr lang="es-MX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703716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589273" cy="2515173"/>
          </a:xfrm>
          <a:prstGeom prst="rect">
            <a:avLst/>
          </a:prstGeom>
        </p:spPr>
      </p:pic>
      <p:pic>
        <p:nvPicPr>
          <p:cNvPr id="94" name="Imagen 93">
            <a:extLst>
              <a:ext uri="{FF2B5EF4-FFF2-40B4-BE49-F238E27FC236}">
                <a16:creationId xmlns:a16="http://schemas.microsoft.com/office/drawing/2014/main" id="{620E9866-1474-A2F5-A8BA-46ACF98F5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1085" y="2961112"/>
            <a:ext cx="2540579" cy="1206775"/>
          </a:xfrm>
          <a:prstGeom prst="rect">
            <a:avLst/>
          </a:prstGeom>
        </p:spPr>
      </p:pic>
      <p:pic>
        <p:nvPicPr>
          <p:cNvPr id="92" name="Imagen 91">
            <a:extLst>
              <a:ext uri="{FF2B5EF4-FFF2-40B4-BE49-F238E27FC236}">
                <a16:creationId xmlns:a16="http://schemas.microsoft.com/office/drawing/2014/main" id="{35A6FA60-B1A9-974C-0DDE-DE2700F127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5621" y="1308398"/>
            <a:ext cx="2540579" cy="1206775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3862612" y="1308398"/>
            <a:ext cx="3886200" cy="317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Evidencias de desempeño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9212" y="1547713"/>
            <a:ext cx="889203" cy="63514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3889849" y="3163462"/>
            <a:ext cx="4875142" cy="2941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Sesión de clase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3865927" y="285227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Tiempo</a:t>
            </a:r>
            <a:endParaRPr lang="es-MX" dirty="0">
              <a:latin typeface="Arial Rounded MT Bold" panose="020F0704030504030204" pitchFamily="34" charset="0"/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2527" y="3091594"/>
            <a:ext cx="889203" cy="63514"/>
          </a:xfrm>
          <a:prstGeom prst="rect">
            <a:avLst/>
          </a:prstGeom>
        </p:spPr>
      </p:pic>
      <p:pic>
        <p:nvPicPr>
          <p:cNvPr id="100" name="Imagen 99">
            <a:extLst>
              <a:ext uri="{FF2B5EF4-FFF2-40B4-BE49-F238E27FC236}">
                <a16:creationId xmlns:a16="http://schemas.microsoft.com/office/drawing/2014/main" id="{AE5865DF-F772-23EB-BFEE-BF5F8ED621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6688007"/>
            <a:ext cx="7772400" cy="3504368"/>
          </a:xfrm>
          <a:prstGeom prst="rect">
            <a:avLst/>
          </a:prstGeom>
        </p:spPr>
      </p:pic>
      <p:sp>
        <p:nvSpPr>
          <p:cNvPr id="101" name="CuadroTexto 100">
            <a:extLst>
              <a:ext uri="{FF2B5EF4-FFF2-40B4-BE49-F238E27FC236}">
                <a16:creationId xmlns:a16="http://schemas.microsoft.com/office/drawing/2014/main" id="{4B66F748-CDEF-B557-7749-021C9ED6B668}"/>
              </a:ext>
            </a:extLst>
          </p:cNvPr>
          <p:cNvSpPr txBox="1"/>
          <p:nvPr/>
        </p:nvSpPr>
        <p:spPr>
          <a:xfrm>
            <a:off x="1532153" y="1670210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4.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102" name="CuadroTexto 101">
            <a:extLst>
              <a:ext uri="{FF2B5EF4-FFF2-40B4-BE49-F238E27FC236}">
                <a16:creationId xmlns:a16="http://schemas.microsoft.com/office/drawing/2014/main" id="{BC3715AB-E322-CF2D-CF06-FE4D1072AAAB}"/>
              </a:ext>
            </a:extLst>
          </p:cNvPr>
          <p:cNvSpPr txBox="1"/>
          <p:nvPr/>
        </p:nvSpPr>
        <p:spPr>
          <a:xfrm>
            <a:off x="1534425" y="325562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5.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pic>
        <p:nvPicPr>
          <p:cNvPr id="104" name="Imagen 103">
            <a:extLst>
              <a:ext uri="{FF2B5EF4-FFF2-40B4-BE49-F238E27FC236}">
                <a16:creationId xmlns:a16="http://schemas.microsoft.com/office/drawing/2014/main" id="{B72E2492-015D-838F-3F51-FAAE78CD11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7241" y="1501917"/>
            <a:ext cx="635145" cy="647848"/>
          </a:xfrm>
          <a:prstGeom prst="rect">
            <a:avLst/>
          </a:prstGeom>
        </p:spPr>
      </p:pic>
      <p:pic>
        <p:nvPicPr>
          <p:cNvPr id="106" name="Imagen 105">
            <a:extLst>
              <a:ext uri="{FF2B5EF4-FFF2-40B4-BE49-F238E27FC236}">
                <a16:creationId xmlns:a16="http://schemas.microsoft.com/office/drawing/2014/main" id="{D733DC5F-8067-67E1-94BB-6657F284349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15483" y="3338690"/>
            <a:ext cx="698659" cy="546224"/>
          </a:xfrm>
          <a:prstGeom prst="rect">
            <a:avLst/>
          </a:prstGeom>
        </p:spPr>
      </p:pic>
      <p:sp>
        <p:nvSpPr>
          <p:cNvPr id="108" name="CuadroTexto 107">
            <a:extLst>
              <a:ext uri="{FF2B5EF4-FFF2-40B4-BE49-F238E27FC236}">
                <a16:creationId xmlns:a16="http://schemas.microsoft.com/office/drawing/2014/main" id="{F3E50AC8-079F-7D5B-26DF-6E7DCF6D41EF}"/>
              </a:ext>
            </a:extLst>
          </p:cNvPr>
          <p:cNvSpPr txBox="1"/>
          <p:nvPr/>
        </p:nvSpPr>
        <p:spPr>
          <a:xfrm>
            <a:off x="3889849" y="1721794"/>
            <a:ext cx="33298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Bloque integrado por una rutina con un mínimo de 7 acciones</a:t>
            </a:r>
            <a:endParaRPr lang="es-MX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677288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Imagen 91">
            <a:extLst>
              <a:ext uri="{FF2B5EF4-FFF2-40B4-BE49-F238E27FC236}">
                <a16:creationId xmlns:a16="http://schemas.microsoft.com/office/drawing/2014/main" id="{35A6FA60-B1A9-974C-0DDE-DE2700F127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1" y="1308398"/>
            <a:ext cx="2540579" cy="1206775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2529112" y="1308398"/>
            <a:ext cx="3886200" cy="317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kern="100" dirty="0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Bibliografía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5712" y="1547713"/>
            <a:ext cx="889203" cy="63514"/>
          </a:xfrm>
          <a:prstGeom prst="rect">
            <a:avLst/>
          </a:prstGeom>
        </p:spPr>
      </p:pic>
      <p:pic>
        <p:nvPicPr>
          <p:cNvPr id="100" name="Imagen 99">
            <a:extLst>
              <a:ext uri="{FF2B5EF4-FFF2-40B4-BE49-F238E27FC236}">
                <a16:creationId xmlns:a16="http://schemas.microsoft.com/office/drawing/2014/main" id="{AE5865DF-F772-23EB-BFEE-BF5F8ED621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688007"/>
            <a:ext cx="7772400" cy="3504368"/>
          </a:xfrm>
          <a:prstGeom prst="rect">
            <a:avLst/>
          </a:prstGeom>
        </p:spPr>
      </p:pic>
      <p:pic>
        <p:nvPicPr>
          <p:cNvPr id="104" name="Imagen 103">
            <a:extLst>
              <a:ext uri="{FF2B5EF4-FFF2-40B4-BE49-F238E27FC236}">
                <a16:creationId xmlns:a16="http://schemas.microsoft.com/office/drawing/2014/main" id="{B72E2492-015D-838F-3F51-FAAE78CD11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3741" y="1501917"/>
            <a:ext cx="635145" cy="647848"/>
          </a:xfrm>
          <a:prstGeom prst="rect">
            <a:avLst/>
          </a:prstGeom>
        </p:spPr>
      </p:pic>
      <p:sp>
        <p:nvSpPr>
          <p:cNvPr id="108" name="CuadroTexto 107">
            <a:extLst>
              <a:ext uri="{FF2B5EF4-FFF2-40B4-BE49-F238E27FC236}">
                <a16:creationId xmlns:a16="http://schemas.microsoft.com/office/drawing/2014/main" id="{F3E50AC8-079F-7D5B-26DF-6E7DCF6D41EF}"/>
              </a:ext>
            </a:extLst>
          </p:cNvPr>
          <p:cNvSpPr txBox="1"/>
          <p:nvPr/>
        </p:nvSpPr>
        <p:spPr>
          <a:xfrm>
            <a:off x="2537299" y="1721794"/>
            <a:ext cx="491125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PROTTSMAN, KIKI. How to be a Coder. Ed. DK Pinguin Random House. 2019</a:t>
            </a:r>
          </a:p>
          <a:p>
            <a:pPr algn="just"/>
            <a:endParaRPr lang="en-US" sz="1200" dirty="0">
              <a:effectLst/>
              <a:latin typeface="+mj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en-U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SPIRO RUTH Y CHAN IRENE. Al </a:t>
            </a:r>
            <a:r>
              <a:rPr lang="en-U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bebé</a:t>
            </a:r>
            <a:r>
              <a:rPr lang="en-U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le </a:t>
            </a:r>
            <a:r>
              <a:rPr lang="en-U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encanta</a:t>
            </a:r>
            <a:r>
              <a:rPr lang="en-U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codificar</a:t>
            </a:r>
            <a:r>
              <a:rPr lang="en-US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. Ed. Baby Loves. 2019</a:t>
            </a:r>
            <a:endParaRPr lang="es-MX" sz="1200" dirty="0">
              <a:latin typeface="+mj-lt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D83204D-26EF-9ED0-57E9-3BF9D74643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050" y="13316"/>
            <a:ext cx="77724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0523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F9F1926F-7EBC-55A0-2936-48CE031C47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" y="13316"/>
            <a:ext cx="7772400" cy="581025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16547F0A-FDA6-F9C0-3F4F-37B4E36FCC10}"/>
              </a:ext>
            </a:extLst>
          </p:cNvPr>
          <p:cNvSpPr txBox="1"/>
          <p:nvPr/>
        </p:nvSpPr>
        <p:spPr>
          <a:xfrm>
            <a:off x="3318238" y="881577"/>
            <a:ext cx="1284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800" b="1" dirty="0">
                <a:latin typeface="Arial Rounded MT Bold" panose="020F0704030504030204" pitchFamily="34" charset="0"/>
              </a:rPr>
              <a:t>Ejemplo 1</a:t>
            </a:r>
            <a:endParaRPr lang="es-MX" sz="1800" b="1" dirty="0">
              <a:latin typeface="Arial Rounded MT Bold" panose="020F070403050403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2E24DFD-BFF9-459F-9DDA-DF58466DB7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83365"/>
            <a:ext cx="7754749" cy="5644130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01F7099D-7081-40AC-9297-A8A9BBC8B84C}"/>
              </a:ext>
            </a:extLst>
          </p:cNvPr>
          <p:cNvSpPr txBox="1"/>
          <p:nvPr/>
        </p:nvSpPr>
        <p:spPr>
          <a:xfrm>
            <a:off x="814025" y="7628704"/>
            <a:ext cx="63407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3200" dirty="0"/>
              <a:t>Genera un programa que permita </a:t>
            </a:r>
          </a:p>
          <a:p>
            <a:pPr algn="just"/>
            <a:r>
              <a:rPr lang="es-CO" sz="3200" dirty="0"/>
              <a:t>Identificar las intersecciones en los conjuntos A, B y C</a:t>
            </a:r>
            <a:r>
              <a:rPr lang="es-CO" sz="1200" dirty="0"/>
              <a:t>.</a:t>
            </a:r>
            <a:endParaRPr lang="es-MX" sz="1200" dirty="0"/>
          </a:p>
        </p:txBody>
      </p:sp>
    </p:spTree>
    <p:extLst>
      <p:ext uri="{BB962C8B-B14F-4D97-AF65-F5344CB8AC3E}">
        <p14:creationId xmlns:p14="http://schemas.microsoft.com/office/powerpoint/2010/main" val="31695539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Diagrama de flujo: proceso alternativo 69">
            <a:extLst>
              <a:ext uri="{FF2B5EF4-FFF2-40B4-BE49-F238E27FC236}">
                <a16:creationId xmlns:a16="http://schemas.microsoft.com/office/drawing/2014/main" id="{194581AE-739A-F308-0AFC-8F10498BABAF}"/>
              </a:ext>
            </a:extLst>
          </p:cNvPr>
          <p:cNvSpPr/>
          <p:nvPr/>
        </p:nvSpPr>
        <p:spPr>
          <a:xfrm>
            <a:off x="414668" y="885428"/>
            <a:ext cx="7028120" cy="8800831"/>
          </a:xfrm>
          <a:prstGeom prst="flowChartAlternateProcess">
            <a:avLst/>
          </a:prstGeom>
          <a:solidFill>
            <a:srgbClr val="FDF4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B4FBFF4F-B009-CE57-983F-76F984421689}"/>
              </a:ext>
            </a:extLst>
          </p:cNvPr>
          <p:cNvSpPr txBox="1"/>
          <p:nvPr/>
        </p:nvSpPr>
        <p:spPr>
          <a:xfrm>
            <a:off x="782863" y="1426798"/>
            <a:ext cx="6659925" cy="8710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solidFill>
                  <a:srgbClr val="0070C0"/>
                </a:solidFill>
              </a:rPr>
              <a:t>&lt;html&gt;</a:t>
            </a:r>
          </a:p>
          <a:p>
            <a:endParaRPr lang="es-MX" dirty="0">
              <a:solidFill>
                <a:srgbClr val="0070C0"/>
              </a:solidFill>
            </a:endParaRPr>
          </a:p>
          <a:p>
            <a:r>
              <a:rPr lang="es-MX" dirty="0">
                <a:solidFill>
                  <a:srgbClr val="0070C0"/>
                </a:solidFill>
              </a:rPr>
              <a:t>&lt;head&gt;</a:t>
            </a:r>
          </a:p>
          <a:p>
            <a:r>
              <a:rPr lang="es-MX" dirty="0">
                <a:solidFill>
                  <a:srgbClr val="0070C0"/>
                </a:solidFill>
              </a:rPr>
              <a:t>    &lt;title&gt;</a:t>
            </a:r>
            <a:r>
              <a:rPr lang="es-MX" dirty="0">
                <a:solidFill>
                  <a:schemeClr val="tx1"/>
                </a:solidFill>
              </a:rPr>
              <a:t>Ejemplo de JavaScript</a:t>
            </a:r>
            <a:r>
              <a:rPr lang="es-MX" dirty="0">
                <a:solidFill>
                  <a:srgbClr val="0070C0"/>
                </a:solidFill>
              </a:rPr>
              <a:t>&lt;/title&gt;</a:t>
            </a:r>
          </a:p>
          <a:p>
            <a:r>
              <a:rPr lang="es-MX" dirty="0">
                <a:solidFill>
                  <a:srgbClr val="0070C0"/>
                </a:solidFill>
              </a:rPr>
              <a:t>    &lt;meta charset="UTF-8"&gt;</a:t>
            </a:r>
          </a:p>
          <a:p>
            <a:r>
              <a:rPr lang="es-MX" dirty="0">
                <a:solidFill>
                  <a:srgbClr val="0070C0"/>
                </a:solidFill>
              </a:rPr>
              <a:t>&lt;/head&gt;</a:t>
            </a:r>
          </a:p>
          <a:p>
            <a:endParaRPr lang="es-MX" dirty="0">
              <a:solidFill>
                <a:srgbClr val="0070C0"/>
              </a:solidFill>
            </a:endParaRPr>
          </a:p>
          <a:p>
            <a:r>
              <a:rPr lang="es-MX" dirty="0">
                <a:solidFill>
                  <a:srgbClr val="0070C0"/>
                </a:solidFill>
              </a:rPr>
              <a:t>&lt;</a:t>
            </a:r>
            <a:r>
              <a:rPr lang="es-MX" dirty="0" err="1">
                <a:solidFill>
                  <a:srgbClr val="0070C0"/>
                </a:solidFill>
              </a:rPr>
              <a:t>body</a:t>
            </a:r>
            <a:r>
              <a:rPr lang="es-MX" dirty="0">
                <a:solidFill>
                  <a:srgbClr val="0070C0"/>
                </a:solidFill>
              </a:rPr>
              <a:t>&gt;</a:t>
            </a:r>
          </a:p>
          <a:p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form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&lt;p&gt;</a:t>
            </a:r>
            <a:r>
              <a:rPr lang="es-MX" dirty="0">
                <a:solidFill>
                  <a:schemeClr val="tx1"/>
                </a:solidFill>
              </a:rPr>
              <a:t>Selecciona los elementos que forman A intersección B</a:t>
            </a:r>
            <a:r>
              <a:rPr lang="es-MX" dirty="0">
                <a:solidFill>
                  <a:srgbClr val="0070C0"/>
                </a:solidFill>
              </a:rPr>
              <a:t>&lt;/p&gt;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&lt;p&gt;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select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 id</a:t>
            </a:r>
            <a:r>
              <a:rPr lang="es-MX" dirty="0">
                <a:solidFill>
                  <a:srgbClr val="0070C0"/>
                </a:solidFill>
              </a:rPr>
              <a:t>="pizza" 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onChange</a:t>
            </a:r>
            <a:r>
              <a:rPr lang="es-MX" dirty="0">
                <a:solidFill>
                  <a:srgbClr val="0070C0"/>
                </a:solidFill>
              </a:rPr>
              <a:t>="</a:t>
            </a:r>
            <a:r>
              <a:rPr lang="es-MX" dirty="0" err="1">
                <a:solidFill>
                  <a:srgbClr val="0070C0"/>
                </a:solidFill>
              </a:rPr>
              <a:t>mostrarSeleccionPizza</a:t>
            </a:r>
            <a:r>
              <a:rPr lang="es-MX" dirty="0">
                <a:solidFill>
                  <a:srgbClr val="0070C0"/>
                </a:solidFill>
              </a:rPr>
              <a:t>()"&gt;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        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value</a:t>
            </a:r>
            <a:r>
              <a:rPr lang="es-MX" dirty="0">
                <a:solidFill>
                  <a:srgbClr val="0070C0"/>
                </a:solidFill>
              </a:rPr>
              <a:t>="¡Felicitaciones muy bien!"&gt;</a:t>
            </a:r>
            <a:r>
              <a:rPr lang="es-MX" dirty="0">
                <a:solidFill>
                  <a:schemeClr val="tx1"/>
                </a:solidFill>
              </a:rPr>
              <a:t>Perro, gato, conejo, 		pez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        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value</a:t>
            </a:r>
            <a:r>
              <a:rPr lang="es-MX" dirty="0">
                <a:solidFill>
                  <a:srgbClr val="0070C0"/>
                </a:solidFill>
              </a:rPr>
              <a:t>="Vuelve a intentar"&gt;</a:t>
            </a:r>
            <a:r>
              <a:rPr lang="es-MX" dirty="0">
                <a:solidFill>
                  <a:schemeClr val="tx1"/>
                </a:solidFill>
              </a:rPr>
              <a:t>Vaca, gallina, loro, gato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        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value</a:t>
            </a:r>
            <a:r>
              <a:rPr lang="es-MX" dirty="0">
                <a:solidFill>
                  <a:srgbClr val="0070C0"/>
                </a:solidFill>
              </a:rPr>
              <a:t>="Vuelve a intentar"&gt;</a:t>
            </a:r>
            <a:r>
              <a:rPr lang="es-MX" dirty="0">
                <a:solidFill>
                  <a:schemeClr val="tx1"/>
                </a:solidFill>
              </a:rPr>
              <a:t>Conejo, pavo, perro, 	</a:t>
            </a:r>
            <a:r>
              <a:rPr lang="es-MX" dirty="0" err="1">
                <a:solidFill>
                  <a:schemeClr val="tx1"/>
                </a:solidFill>
              </a:rPr>
              <a:t>hamster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    &lt;/</a:t>
            </a:r>
            <a:r>
              <a:rPr lang="es-MX" dirty="0" err="1">
                <a:solidFill>
                  <a:srgbClr val="0070C0"/>
                </a:solidFill>
              </a:rPr>
              <a:t>select</a:t>
            </a:r>
            <a:r>
              <a:rPr lang="es-MX" dirty="0">
                <a:solidFill>
                  <a:srgbClr val="0070C0"/>
                </a:solidFill>
              </a:rPr>
              <a:t>&gt;&lt;/p&gt;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&lt;p&gt;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&lt;input 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type</a:t>
            </a:r>
            <a:r>
              <a:rPr lang="es-MX" dirty="0">
                <a:solidFill>
                  <a:srgbClr val="0070C0"/>
                </a:solidFill>
              </a:rPr>
              <a:t>="</a:t>
            </a:r>
            <a:r>
              <a:rPr lang="es-MX" dirty="0" err="1">
                <a:solidFill>
                  <a:srgbClr val="0070C0"/>
                </a:solidFill>
              </a:rPr>
              <a:t>text</a:t>
            </a:r>
            <a:r>
              <a:rPr lang="es-MX" dirty="0">
                <a:solidFill>
                  <a:srgbClr val="0070C0"/>
                </a:solidFill>
              </a:rPr>
              <a:t>" 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id</a:t>
            </a:r>
            <a:r>
              <a:rPr lang="es-MX" dirty="0">
                <a:solidFill>
                  <a:srgbClr val="0070C0"/>
                </a:solidFill>
              </a:rPr>
              <a:t>="mensaje"&gt;&lt;/p&gt;</a:t>
            </a:r>
          </a:p>
          <a:p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form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&lt;script&gt;</a:t>
            </a:r>
          </a:p>
          <a:p>
            <a:r>
              <a:rPr lang="es-MX" dirty="0"/>
              <a:t>        </a:t>
            </a:r>
            <a:r>
              <a:rPr lang="es-MX" dirty="0" err="1"/>
              <a:t>function</a:t>
            </a:r>
            <a:r>
              <a:rPr lang="es-MX" dirty="0"/>
              <a:t> </a:t>
            </a:r>
            <a:r>
              <a:rPr lang="es-MX" dirty="0" err="1"/>
              <a:t>mostrarSeleccionPizza</a:t>
            </a:r>
            <a:r>
              <a:rPr lang="es-MX" dirty="0">
                <a:solidFill>
                  <a:srgbClr val="0070C0"/>
                </a:solidFill>
              </a:rPr>
              <a:t>() {</a:t>
            </a:r>
          </a:p>
          <a:p>
            <a:r>
              <a:rPr lang="es-MX" dirty="0">
                <a:solidFill>
                  <a:srgbClr val="7030A0"/>
                </a:solidFill>
              </a:rPr>
              <a:t>            </a:t>
            </a:r>
            <a:r>
              <a:rPr lang="es-MX" dirty="0" err="1">
                <a:solidFill>
                  <a:srgbClr val="7030A0"/>
                </a:solidFill>
              </a:rPr>
              <a:t>document</a:t>
            </a:r>
            <a:r>
              <a:rPr lang="es-MX" dirty="0" err="1"/>
              <a:t>.getElementById</a:t>
            </a:r>
            <a:r>
              <a:rPr lang="es-MX" dirty="0">
                <a:solidFill>
                  <a:srgbClr val="0070C0"/>
                </a:solidFill>
              </a:rPr>
              <a:t>('mensaje')</a:t>
            </a:r>
            <a:r>
              <a:rPr lang="es-MX" dirty="0"/>
              <a:t>.</a:t>
            </a:r>
            <a:r>
              <a:rPr lang="es-MX" dirty="0" err="1"/>
              <a:t>value</a:t>
            </a:r>
            <a:r>
              <a:rPr lang="es-MX" dirty="0"/>
              <a:t> = 	</a:t>
            </a:r>
            <a:r>
              <a:rPr lang="es-MX" dirty="0" err="1">
                <a:solidFill>
                  <a:srgbClr val="7030A0"/>
                </a:solidFill>
              </a:rPr>
              <a:t>document</a:t>
            </a:r>
            <a:r>
              <a:rPr lang="es-MX" dirty="0" err="1"/>
              <a:t>.getElementById</a:t>
            </a:r>
            <a:r>
              <a:rPr lang="es-MX" dirty="0">
                <a:solidFill>
                  <a:srgbClr val="0070C0"/>
                </a:solidFill>
              </a:rPr>
              <a:t>('pizza')</a:t>
            </a:r>
            <a:r>
              <a:rPr lang="es-MX" dirty="0"/>
              <a:t>.</a:t>
            </a:r>
            <a:r>
              <a:rPr lang="es-MX" dirty="0" err="1">
                <a:solidFill>
                  <a:srgbClr val="7030A0"/>
                </a:solidFill>
              </a:rPr>
              <a:t>options</a:t>
            </a:r>
            <a:r>
              <a:rPr lang="es-MX" dirty="0">
                <a:solidFill>
                  <a:srgbClr val="0070C0"/>
                </a:solidFill>
              </a:rPr>
              <a:t>[</a:t>
            </a:r>
            <a:r>
              <a:rPr lang="es-MX" dirty="0" err="1">
                <a:solidFill>
                  <a:srgbClr val="7030A0"/>
                </a:solidFill>
              </a:rPr>
              <a:t>document</a:t>
            </a:r>
            <a:r>
              <a:rPr lang="es-MX" dirty="0" err="1"/>
              <a:t>.getElementById</a:t>
            </a:r>
            <a:r>
              <a:rPr lang="es-MX" dirty="0">
                <a:solidFill>
                  <a:srgbClr val="0070C0"/>
                </a:solidFill>
              </a:rPr>
              <a:t>('pizza')</a:t>
            </a:r>
            <a:r>
              <a:rPr lang="es-MX" dirty="0"/>
              <a:t>.</a:t>
            </a:r>
            <a:r>
              <a:rPr lang="es-MX" dirty="0" err="1"/>
              <a:t>selectedIndex</a:t>
            </a:r>
            <a:r>
              <a:rPr lang="es-MX" dirty="0">
                <a:solidFill>
                  <a:srgbClr val="0070C0"/>
                </a:solidFill>
              </a:rPr>
              <a:t>]</a:t>
            </a:r>
            <a:r>
              <a:rPr lang="es-MX" dirty="0"/>
              <a:t>.</a:t>
            </a:r>
            <a:r>
              <a:rPr lang="es-MX" dirty="0" err="1"/>
              <a:t>value</a:t>
            </a:r>
            <a:r>
              <a:rPr lang="es-MX" dirty="0"/>
              <a:t>;</a:t>
            </a:r>
          </a:p>
          <a:p>
            <a:r>
              <a:rPr lang="es-MX" dirty="0"/>
              <a:t>        }</a:t>
            </a:r>
          </a:p>
          <a:p>
            <a:r>
              <a:rPr lang="es-MX" dirty="0"/>
              <a:t>    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&lt;/script&gt;</a:t>
            </a:r>
          </a:p>
          <a:p>
            <a:endParaRPr lang="es-MX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form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&lt;p&gt;</a:t>
            </a:r>
            <a:r>
              <a:rPr lang="es-MX" dirty="0">
                <a:solidFill>
                  <a:schemeClr val="tx1"/>
                </a:solidFill>
              </a:rPr>
              <a:t>Selecciona los elementos que forman A intersección C</a:t>
            </a:r>
            <a:r>
              <a:rPr lang="es-MX" dirty="0">
                <a:solidFill>
                  <a:srgbClr val="0070C0"/>
                </a:solidFill>
              </a:rPr>
              <a:t>&lt;/p&gt;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&lt;p&gt;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select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 id</a:t>
            </a:r>
            <a:r>
              <a:rPr lang="es-MX" dirty="0">
                <a:solidFill>
                  <a:srgbClr val="0070C0"/>
                </a:solidFill>
              </a:rPr>
              <a:t>=“tomate" 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onChange</a:t>
            </a:r>
            <a:r>
              <a:rPr lang="es-MX" dirty="0">
                <a:solidFill>
                  <a:srgbClr val="0070C0"/>
                </a:solidFill>
              </a:rPr>
              <a:t>="</a:t>
            </a:r>
            <a:r>
              <a:rPr lang="es-MX" dirty="0" err="1">
                <a:solidFill>
                  <a:srgbClr val="0070C0"/>
                </a:solidFill>
              </a:rPr>
              <a:t>mostrarSeleccionTomate</a:t>
            </a:r>
            <a:r>
              <a:rPr lang="es-MX" dirty="0">
                <a:solidFill>
                  <a:srgbClr val="0070C0"/>
                </a:solidFill>
              </a:rPr>
              <a:t>()"&gt;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        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value</a:t>
            </a:r>
            <a:r>
              <a:rPr lang="es-MX" dirty="0">
                <a:solidFill>
                  <a:srgbClr val="0070C0"/>
                </a:solidFill>
              </a:rPr>
              <a:t>="¡Felicitaciones muy bien!"&gt;</a:t>
            </a:r>
            <a:r>
              <a:rPr lang="es-MX" dirty="0">
                <a:solidFill>
                  <a:schemeClr val="tx1"/>
                </a:solidFill>
              </a:rPr>
              <a:t>Cabra, mariposa, conejo, sapo, pavo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        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value</a:t>
            </a:r>
            <a:r>
              <a:rPr lang="es-MX" dirty="0">
                <a:solidFill>
                  <a:srgbClr val="0070C0"/>
                </a:solidFill>
              </a:rPr>
              <a:t>="Vuelve a intentar"&gt;</a:t>
            </a:r>
            <a:r>
              <a:rPr lang="es-MX" dirty="0">
                <a:solidFill>
                  <a:schemeClr val="tx1"/>
                </a:solidFill>
              </a:rPr>
              <a:t>Perro, gato, conejo, pez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        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value</a:t>
            </a:r>
            <a:r>
              <a:rPr lang="es-MX" dirty="0">
                <a:solidFill>
                  <a:srgbClr val="0070C0"/>
                </a:solidFill>
              </a:rPr>
              <a:t>="Vuelve a intentar"&gt;</a:t>
            </a:r>
            <a:r>
              <a:rPr lang="es-MX" dirty="0">
                <a:solidFill>
                  <a:schemeClr val="tx1"/>
                </a:solidFill>
              </a:rPr>
              <a:t>Conejo, gacela, loro, jirafa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    &lt;/</a:t>
            </a:r>
            <a:r>
              <a:rPr lang="es-MX" dirty="0" err="1">
                <a:solidFill>
                  <a:srgbClr val="0070C0"/>
                </a:solidFill>
              </a:rPr>
              <a:t>select</a:t>
            </a:r>
            <a:r>
              <a:rPr lang="es-MX" dirty="0">
                <a:solidFill>
                  <a:srgbClr val="0070C0"/>
                </a:solidFill>
              </a:rPr>
              <a:t>&gt;&lt;/p&gt;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&lt;p&gt;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&lt;input 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type</a:t>
            </a:r>
            <a:r>
              <a:rPr lang="es-MX" dirty="0">
                <a:solidFill>
                  <a:srgbClr val="0070C0"/>
                </a:solidFill>
              </a:rPr>
              <a:t>="text1" 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id</a:t>
            </a:r>
            <a:r>
              <a:rPr lang="es-MX" dirty="0">
                <a:solidFill>
                  <a:srgbClr val="0070C0"/>
                </a:solidFill>
              </a:rPr>
              <a:t>="mensaje1"&gt;&lt;/p&gt;</a:t>
            </a:r>
          </a:p>
          <a:p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form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endParaRPr lang="es-MX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es-MX" dirty="0"/>
          </a:p>
        </p:txBody>
      </p:sp>
      <p:pic>
        <p:nvPicPr>
          <p:cNvPr id="65" name="Imagen 64">
            <a:extLst>
              <a:ext uri="{FF2B5EF4-FFF2-40B4-BE49-F238E27FC236}">
                <a16:creationId xmlns:a16="http://schemas.microsoft.com/office/drawing/2014/main" id="{5731C782-5524-8C58-83CB-3F25B53C77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5251" y="594341"/>
            <a:ext cx="415361" cy="54137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F9F1926F-7EBC-55A0-2936-48CE031C47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" y="13316"/>
            <a:ext cx="77724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7351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Diagrama de flujo: proceso alternativo 69">
            <a:extLst>
              <a:ext uri="{FF2B5EF4-FFF2-40B4-BE49-F238E27FC236}">
                <a16:creationId xmlns:a16="http://schemas.microsoft.com/office/drawing/2014/main" id="{194581AE-739A-F308-0AFC-8F10498BABAF}"/>
              </a:ext>
            </a:extLst>
          </p:cNvPr>
          <p:cNvSpPr/>
          <p:nvPr/>
        </p:nvSpPr>
        <p:spPr>
          <a:xfrm>
            <a:off x="414668" y="1374417"/>
            <a:ext cx="7134448" cy="7620727"/>
          </a:xfrm>
          <a:prstGeom prst="flowChartAlternateProcess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B4FBFF4F-B009-CE57-983F-76F984421689}"/>
              </a:ext>
            </a:extLst>
          </p:cNvPr>
          <p:cNvSpPr txBox="1"/>
          <p:nvPr/>
        </p:nvSpPr>
        <p:spPr>
          <a:xfrm>
            <a:off x="694931" y="1817014"/>
            <a:ext cx="6659925" cy="6986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&lt;script&gt;</a:t>
            </a:r>
          </a:p>
          <a:p>
            <a:r>
              <a:rPr lang="es-MX" dirty="0"/>
              <a:t>        </a:t>
            </a:r>
            <a:r>
              <a:rPr lang="es-MX" dirty="0" err="1"/>
              <a:t>function</a:t>
            </a:r>
            <a:r>
              <a:rPr lang="es-MX" dirty="0"/>
              <a:t> </a:t>
            </a:r>
            <a:r>
              <a:rPr lang="es-MX" dirty="0" err="1"/>
              <a:t>mostrarSeleccionTomate</a:t>
            </a:r>
            <a:r>
              <a:rPr lang="es-MX" dirty="0">
                <a:solidFill>
                  <a:srgbClr val="0070C0"/>
                </a:solidFill>
              </a:rPr>
              <a:t>() {</a:t>
            </a:r>
          </a:p>
          <a:p>
            <a:r>
              <a:rPr lang="es-MX" dirty="0">
                <a:solidFill>
                  <a:srgbClr val="7030A0"/>
                </a:solidFill>
              </a:rPr>
              <a:t>            </a:t>
            </a:r>
            <a:r>
              <a:rPr lang="es-MX" dirty="0" err="1">
                <a:solidFill>
                  <a:srgbClr val="7030A0"/>
                </a:solidFill>
              </a:rPr>
              <a:t>document</a:t>
            </a:r>
            <a:r>
              <a:rPr lang="es-MX" dirty="0" err="1"/>
              <a:t>.getElementById</a:t>
            </a:r>
            <a:r>
              <a:rPr lang="es-MX" dirty="0">
                <a:solidFill>
                  <a:srgbClr val="0070C0"/>
                </a:solidFill>
              </a:rPr>
              <a:t>('mensaje1')</a:t>
            </a:r>
            <a:r>
              <a:rPr lang="es-MX" dirty="0"/>
              <a:t>.</a:t>
            </a:r>
            <a:r>
              <a:rPr lang="es-MX" dirty="0" err="1"/>
              <a:t>value</a:t>
            </a:r>
            <a:r>
              <a:rPr lang="es-MX" dirty="0"/>
              <a:t> =</a:t>
            </a:r>
          </a:p>
          <a:p>
            <a:r>
              <a:rPr lang="es-MX" dirty="0"/>
              <a:t>                </a:t>
            </a:r>
            <a:r>
              <a:rPr lang="es-MX" dirty="0" err="1">
                <a:solidFill>
                  <a:srgbClr val="7030A0"/>
                </a:solidFill>
              </a:rPr>
              <a:t>document</a:t>
            </a:r>
            <a:r>
              <a:rPr lang="es-MX" dirty="0" err="1"/>
              <a:t>.getElementById</a:t>
            </a:r>
            <a:r>
              <a:rPr lang="es-MX" dirty="0">
                <a:solidFill>
                  <a:srgbClr val="0070C0"/>
                </a:solidFill>
              </a:rPr>
              <a:t>(‘tomate')</a:t>
            </a:r>
            <a:r>
              <a:rPr lang="es-MX" dirty="0"/>
              <a:t>.</a:t>
            </a:r>
            <a:r>
              <a:rPr lang="es-MX" dirty="0" err="1">
                <a:solidFill>
                  <a:srgbClr val="7030A0"/>
                </a:solidFill>
              </a:rPr>
              <a:t>options</a:t>
            </a:r>
            <a:r>
              <a:rPr lang="es-MX" dirty="0">
                <a:solidFill>
                  <a:srgbClr val="0070C0"/>
                </a:solidFill>
              </a:rPr>
              <a:t>[</a:t>
            </a:r>
            <a:r>
              <a:rPr lang="es-MX" dirty="0" err="1">
                <a:solidFill>
                  <a:srgbClr val="7030A0"/>
                </a:solidFill>
              </a:rPr>
              <a:t>document</a:t>
            </a:r>
            <a:r>
              <a:rPr lang="es-MX" dirty="0" err="1"/>
              <a:t>.getElementById</a:t>
            </a:r>
            <a:r>
              <a:rPr lang="es-MX" dirty="0">
                <a:solidFill>
                  <a:srgbClr val="0070C0"/>
                </a:solidFill>
              </a:rPr>
              <a:t>(‘tomate')</a:t>
            </a:r>
            <a:r>
              <a:rPr lang="es-MX" dirty="0"/>
              <a:t>.</a:t>
            </a:r>
            <a:r>
              <a:rPr lang="es-MX" dirty="0" err="1"/>
              <a:t>selectedIndex</a:t>
            </a:r>
            <a:r>
              <a:rPr lang="es-MX" dirty="0">
                <a:solidFill>
                  <a:srgbClr val="0070C0"/>
                </a:solidFill>
              </a:rPr>
              <a:t>]</a:t>
            </a:r>
            <a:r>
              <a:rPr lang="es-MX" dirty="0"/>
              <a:t>.</a:t>
            </a:r>
            <a:r>
              <a:rPr lang="es-MX" dirty="0" err="1"/>
              <a:t>value</a:t>
            </a:r>
            <a:r>
              <a:rPr lang="es-MX" dirty="0"/>
              <a:t>;</a:t>
            </a:r>
          </a:p>
          <a:p>
            <a:r>
              <a:rPr lang="es-MX" dirty="0"/>
              <a:t>        }</a:t>
            </a:r>
          </a:p>
          <a:p>
            <a:r>
              <a:rPr lang="es-MX" dirty="0"/>
              <a:t>    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&lt;/script&gt;</a:t>
            </a:r>
          </a:p>
          <a:p>
            <a:endParaRPr lang="es-MX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form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&lt;p&gt;</a:t>
            </a:r>
            <a:r>
              <a:rPr lang="es-MX" dirty="0">
                <a:solidFill>
                  <a:schemeClr val="tx1"/>
                </a:solidFill>
              </a:rPr>
              <a:t>Selecciona los elementos que forman C intersección B</a:t>
            </a:r>
            <a:r>
              <a:rPr lang="es-MX" dirty="0">
                <a:solidFill>
                  <a:srgbClr val="0070C0"/>
                </a:solidFill>
              </a:rPr>
              <a:t>&lt;/p&gt;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&lt;p&gt;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select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 id</a:t>
            </a:r>
            <a:r>
              <a:rPr lang="es-MX" dirty="0">
                <a:solidFill>
                  <a:srgbClr val="0070C0"/>
                </a:solidFill>
              </a:rPr>
              <a:t>=“queso" 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onChange</a:t>
            </a:r>
            <a:r>
              <a:rPr lang="es-MX" dirty="0">
                <a:solidFill>
                  <a:srgbClr val="0070C0"/>
                </a:solidFill>
              </a:rPr>
              <a:t>="</a:t>
            </a:r>
            <a:r>
              <a:rPr lang="es-MX" dirty="0" err="1">
                <a:solidFill>
                  <a:srgbClr val="0070C0"/>
                </a:solidFill>
              </a:rPr>
              <a:t>mostrarSeleccionQueso</a:t>
            </a:r>
            <a:r>
              <a:rPr lang="es-MX" dirty="0">
                <a:solidFill>
                  <a:srgbClr val="0070C0"/>
                </a:solidFill>
              </a:rPr>
              <a:t>()"&gt;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        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value</a:t>
            </a:r>
            <a:r>
              <a:rPr lang="es-MX" dirty="0">
                <a:solidFill>
                  <a:srgbClr val="0070C0"/>
                </a:solidFill>
              </a:rPr>
              <a:t>="¡Felicitaciones muy bien!"&gt;</a:t>
            </a:r>
            <a:r>
              <a:rPr lang="es-MX" dirty="0">
                <a:solidFill>
                  <a:schemeClr val="tx1"/>
                </a:solidFill>
              </a:rPr>
              <a:t>Conejo, loro, tortuga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        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value</a:t>
            </a:r>
            <a:r>
              <a:rPr lang="es-MX" dirty="0">
                <a:solidFill>
                  <a:srgbClr val="0070C0"/>
                </a:solidFill>
              </a:rPr>
              <a:t>="Vuelve a intentar"&gt;</a:t>
            </a:r>
            <a:r>
              <a:rPr lang="es-MX" dirty="0">
                <a:solidFill>
                  <a:schemeClr val="tx1"/>
                </a:solidFill>
              </a:rPr>
              <a:t>Loro, tigre, rinoceronte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        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value</a:t>
            </a:r>
            <a:r>
              <a:rPr lang="es-MX" dirty="0">
                <a:solidFill>
                  <a:srgbClr val="0070C0"/>
                </a:solidFill>
              </a:rPr>
              <a:t>="Vuelve a intentar"&gt;</a:t>
            </a:r>
            <a:r>
              <a:rPr lang="es-MX" dirty="0">
                <a:solidFill>
                  <a:schemeClr val="tx1"/>
                </a:solidFill>
              </a:rPr>
              <a:t>Mono, pavo, cabra, gacela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option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    &lt;/</a:t>
            </a:r>
            <a:r>
              <a:rPr lang="es-MX" dirty="0" err="1">
                <a:solidFill>
                  <a:srgbClr val="0070C0"/>
                </a:solidFill>
              </a:rPr>
              <a:t>select</a:t>
            </a:r>
            <a:r>
              <a:rPr lang="es-MX" dirty="0">
                <a:solidFill>
                  <a:srgbClr val="0070C0"/>
                </a:solidFill>
              </a:rPr>
              <a:t>&gt;&lt;/p&gt;</a:t>
            </a:r>
          </a:p>
          <a:p>
            <a:r>
              <a:rPr lang="es-MX" dirty="0">
                <a:solidFill>
                  <a:srgbClr val="0070C0"/>
                </a:solidFill>
              </a:rPr>
              <a:t>        &lt;p&gt;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&lt;input 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type</a:t>
            </a:r>
            <a:r>
              <a:rPr lang="es-MX" dirty="0">
                <a:solidFill>
                  <a:srgbClr val="0070C0"/>
                </a:solidFill>
              </a:rPr>
              <a:t>="text2" 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id</a:t>
            </a:r>
            <a:r>
              <a:rPr lang="es-MX" dirty="0">
                <a:solidFill>
                  <a:srgbClr val="0070C0"/>
                </a:solidFill>
              </a:rPr>
              <a:t>="mensaje2"&gt;&lt;/p&gt;</a:t>
            </a:r>
          </a:p>
          <a:p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&lt;/</a:t>
            </a:r>
            <a:r>
              <a:rPr lang="es-MX" dirty="0" err="1">
                <a:solidFill>
                  <a:schemeClr val="accent2">
                    <a:lumMod val="75000"/>
                  </a:schemeClr>
                </a:solidFill>
              </a:rPr>
              <a:t>form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&gt;</a:t>
            </a:r>
          </a:p>
          <a:p>
            <a:endParaRPr lang="es-MX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&lt;script&gt;</a:t>
            </a:r>
          </a:p>
          <a:p>
            <a:r>
              <a:rPr lang="es-MX" dirty="0"/>
              <a:t>        </a:t>
            </a:r>
            <a:r>
              <a:rPr lang="es-MX" dirty="0" err="1"/>
              <a:t>function</a:t>
            </a:r>
            <a:r>
              <a:rPr lang="es-MX" dirty="0"/>
              <a:t> </a:t>
            </a:r>
            <a:r>
              <a:rPr lang="es-MX" dirty="0" err="1"/>
              <a:t>mostrarSeleccionQueso</a:t>
            </a:r>
            <a:r>
              <a:rPr lang="es-MX" dirty="0">
                <a:solidFill>
                  <a:srgbClr val="0070C0"/>
                </a:solidFill>
              </a:rPr>
              <a:t>() {</a:t>
            </a:r>
          </a:p>
          <a:p>
            <a:r>
              <a:rPr lang="es-MX" dirty="0">
                <a:solidFill>
                  <a:srgbClr val="7030A0"/>
                </a:solidFill>
              </a:rPr>
              <a:t>            </a:t>
            </a:r>
            <a:r>
              <a:rPr lang="es-MX" dirty="0" err="1">
                <a:solidFill>
                  <a:srgbClr val="7030A0"/>
                </a:solidFill>
              </a:rPr>
              <a:t>document</a:t>
            </a:r>
            <a:r>
              <a:rPr lang="es-MX" dirty="0" err="1"/>
              <a:t>.getElementById</a:t>
            </a:r>
            <a:r>
              <a:rPr lang="es-MX" dirty="0">
                <a:solidFill>
                  <a:srgbClr val="0070C0"/>
                </a:solidFill>
              </a:rPr>
              <a:t>('mensaje2')</a:t>
            </a:r>
            <a:r>
              <a:rPr lang="es-MX" dirty="0"/>
              <a:t>.</a:t>
            </a:r>
            <a:r>
              <a:rPr lang="es-MX" dirty="0" err="1"/>
              <a:t>value</a:t>
            </a:r>
            <a:r>
              <a:rPr lang="es-MX" dirty="0"/>
              <a:t> =</a:t>
            </a:r>
          </a:p>
          <a:p>
            <a:r>
              <a:rPr lang="es-MX" dirty="0"/>
              <a:t>                </a:t>
            </a:r>
            <a:r>
              <a:rPr lang="es-MX" dirty="0" err="1">
                <a:solidFill>
                  <a:srgbClr val="7030A0"/>
                </a:solidFill>
              </a:rPr>
              <a:t>document</a:t>
            </a:r>
            <a:r>
              <a:rPr lang="es-MX" dirty="0" err="1"/>
              <a:t>.getElementById</a:t>
            </a:r>
            <a:r>
              <a:rPr lang="es-MX" dirty="0">
                <a:solidFill>
                  <a:srgbClr val="0070C0"/>
                </a:solidFill>
              </a:rPr>
              <a:t>(‘queso')</a:t>
            </a:r>
            <a:r>
              <a:rPr lang="es-MX" dirty="0"/>
              <a:t>.</a:t>
            </a:r>
            <a:r>
              <a:rPr lang="es-MX" dirty="0" err="1">
                <a:solidFill>
                  <a:srgbClr val="7030A0"/>
                </a:solidFill>
              </a:rPr>
              <a:t>options</a:t>
            </a:r>
            <a:r>
              <a:rPr lang="es-MX" dirty="0">
                <a:solidFill>
                  <a:srgbClr val="0070C0"/>
                </a:solidFill>
              </a:rPr>
              <a:t>[</a:t>
            </a:r>
            <a:r>
              <a:rPr lang="es-MX" dirty="0" err="1">
                <a:solidFill>
                  <a:srgbClr val="7030A0"/>
                </a:solidFill>
              </a:rPr>
              <a:t>document</a:t>
            </a:r>
            <a:r>
              <a:rPr lang="es-MX" dirty="0" err="1"/>
              <a:t>.getElementById</a:t>
            </a:r>
            <a:r>
              <a:rPr lang="es-MX" dirty="0">
                <a:solidFill>
                  <a:srgbClr val="0070C0"/>
                </a:solidFill>
              </a:rPr>
              <a:t>(‘queso')</a:t>
            </a:r>
            <a:r>
              <a:rPr lang="es-MX" dirty="0"/>
              <a:t>.</a:t>
            </a:r>
            <a:r>
              <a:rPr lang="es-MX" dirty="0" err="1"/>
              <a:t>selectedIndex</a:t>
            </a:r>
            <a:r>
              <a:rPr lang="es-MX" dirty="0">
                <a:solidFill>
                  <a:srgbClr val="0070C0"/>
                </a:solidFill>
              </a:rPr>
              <a:t>]</a:t>
            </a:r>
            <a:r>
              <a:rPr lang="es-MX" dirty="0"/>
              <a:t>.</a:t>
            </a:r>
            <a:r>
              <a:rPr lang="es-MX" dirty="0" err="1"/>
              <a:t>value</a:t>
            </a:r>
            <a:r>
              <a:rPr lang="es-MX" dirty="0"/>
              <a:t>;</a:t>
            </a:r>
          </a:p>
          <a:p>
            <a:r>
              <a:rPr lang="es-MX" dirty="0"/>
              <a:t>        }</a:t>
            </a:r>
          </a:p>
          <a:p>
            <a:r>
              <a:rPr lang="es-MX" dirty="0"/>
              <a:t>    </a:t>
            </a:r>
            <a:r>
              <a:rPr lang="es-MX" dirty="0">
                <a:solidFill>
                  <a:schemeClr val="accent2">
                    <a:lumMod val="75000"/>
                  </a:schemeClr>
                </a:solidFill>
              </a:rPr>
              <a:t>&lt;/script&gt;</a:t>
            </a:r>
          </a:p>
          <a:p>
            <a:endParaRPr lang="es-MX" dirty="0"/>
          </a:p>
          <a:p>
            <a:r>
              <a:rPr lang="es-MX" dirty="0"/>
              <a:t>&lt;/</a:t>
            </a:r>
            <a:r>
              <a:rPr lang="es-MX" dirty="0" err="1"/>
              <a:t>body</a:t>
            </a:r>
            <a:r>
              <a:rPr lang="es-MX" dirty="0"/>
              <a:t>&gt;</a:t>
            </a:r>
          </a:p>
          <a:p>
            <a:endParaRPr lang="es-MX" dirty="0"/>
          </a:p>
          <a:p>
            <a:r>
              <a:rPr lang="es-MX" dirty="0"/>
              <a:t>&lt;/</a:t>
            </a:r>
            <a:r>
              <a:rPr lang="es-MX" dirty="0" err="1"/>
              <a:t>html</a:t>
            </a:r>
            <a:r>
              <a:rPr lang="es-MX" dirty="0"/>
              <a:t>&gt;</a:t>
            </a:r>
          </a:p>
          <a:p>
            <a:endParaRPr lang="es-MX" dirty="0"/>
          </a:p>
        </p:txBody>
      </p:sp>
      <p:pic>
        <p:nvPicPr>
          <p:cNvPr id="65" name="Imagen 64">
            <a:extLst>
              <a:ext uri="{FF2B5EF4-FFF2-40B4-BE49-F238E27FC236}">
                <a16:creationId xmlns:a16="http://schemas.microsoft.com/office/drawing/2014/main" id="{5731C782-5524-8C58-83CB-3F25B53C77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9420" y="942861"/>
            <a:ext cx="415361" cy="54137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F9F1926F-7EBC-55A0-2936-48CE031C47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" y="13316"/>
            <a:ext cx="7772400" cy="58102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5414CD1C-DF68-BC79-0918-4C96A4E1589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935"/>
          <a:stretch/>
        </p:blipFill>
        <p:spPr>
          <a:xfrm>
            <a:off x="-21266" y="8776978"/>
            <a:ext cx="7812715" cy="1596416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7E1BC81-B8E6-C24F-91AA-0664BCFB10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227" y="9306596"/>
            <a:ext cx="535002" cy="563078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15C6B524-06EC-37E8-D824-C170489C3085}"/>
              </a:ext>
            </a:extLst>
          </p:cNvPr>
          <p:cNvSpPr txBox="1"/>
          <p:nvPr/>
        </p:nvSpPr>
        <p:spPr>
          <a:xfrm>
            <a:off x="1307229" y="9174038"/>
            <a:ext cx="50738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b="1" dirty="0">
                <a:solidFill>
                  <a:schemeClr val="accent2">
                    <a:lumMod val="75000"/>
                  </a:schemeClr>
                </a:solidFill>
              </a:rPr>
              <a:t>Link de visualización:</a:t>
            </a:r>
            <a:r>
              <a:rPr lang="es-CO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CO" dirty="0"/>
              <a:t>www.primaveraalegre.com/programar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593117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Imagen 78">
            <a:extLst>
              <a:ext uri="{FF2B5EF4-FFF2-40B4-BE49-F238E27FC236}">
                <a16:creationId xmlns:a16="http://schemas.microsoft.com/office/drawing/2014/main" id="{2B4C076A-9001-5043-08EE-F5F97D2304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656" y="7120737"/>
            <a:ext cx="6338744" cy="285815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63798"/>
            <a:ext cx="5589273" cy="251517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311A87A4-9675-0220-ADC9-21A74E5B76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4541" y="1076608"/>
            <a:ext cx="546224" cy="67325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8DAFF245-09A3-01B5-7981-0D947D4A5455}"/>
              </a:ext>
            </a:extLst>
          </p:cNvPr>
          <p:cNvSpPr txBox="1"/>
          <p:nvPr/>
        </p:nvSpPr>
        <p:spPr>
          <a:xfrm>
            <a:off x="2459935" y="1442084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b="1" dirty="0" err="1">
                <a:latin typeface="Arial Rounded MT Bold" panose="020F0704030504030204" pitchFamily="34" charset="0"/>
              </a:rPr>
              <a:t>Kārēta</a:t>
            </a:r>
            <a:r>
              <a:rPr lang="es-MX" b="1" dirty="0">
                <a:latin typeface="Arial Rounded MT Bold" panose="020F0704030504030204" pitchFamily="34" charset="0"/>
              </a:rPr>
              <a:t> </a:t>
            </a:r>
            <a:r>
              <a:rPr lang="es-MX" b="1" dirty="0" err="1">
                <a:latin typeface="Arial Rounded MT Bold" panose="020F0704030504030204" pitchFamily="34" charset="0"/>
              </a:rPr>
              <a:t>Kawadaita</a:t>
            </a:r>
            <a:endParaRPr lang="es-MX" b="1" dirty="0">
              <a:latin typeface="Arial Rounded MT Bold" panose="020F070403050403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74F1817-2A4B-4763-7700-C0513F683D05}"/>
              </a:ext>
            </a:extLst>
          </p:cNvPr>
          <p:cNvSpPr txBox="1"/>
          <p:nvPr/>
        </p:nvSpPr>
        <p:spPr>
          <a:xfrm>
            <a:off x="2459934" y="1749861"/>
            <a:ext cx="4875143" cy="1143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Yi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neKawa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m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rãmbara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oKawa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w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āī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bara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ē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mb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ē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bedeade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,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programaciomba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erachu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bedea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j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ō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m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ō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.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Ma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z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na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: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Ewarizá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dayi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ré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ob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,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ma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mb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ē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obaríta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.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M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w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mina,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dayi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ewariz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s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w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bihía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o 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ndubira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anyía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teoría de conjuntos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apanune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chubu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eda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programa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scratch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maũmba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o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ndubidayi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4ECFB194-0CDD-BB14-658C-6F7D528CFE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6432" y="2745739"/>
            <a:ext cx="584333" cy="647848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0CE3C516-0A05-CA47-3EB8-E55F46427E17}"/>
              </a:ext>
            </a:extLst>
          </p:cNvPr>
          <p:cNvSpPr txBox="1"/>
          <p:nvPr/>
        </p:nvSpPr>
        <p:spPr>
          <a:xfrm>
            <a:off x="2456211" y="304769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latin typeface="Arial Rounded MT Bold" panose="020F0704030504030204" pitchFamily="34" charset="0"/>
              </a:rPr>
              <a:t>Tema 1: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D92EBCE7-9147-39C3-632A-5142697206ED}"/>
              </a:ext>
            </a:extLst>
          </p:cNvPr>
          <p:cNvSpPr txBox="1"/>
          <p:nvPr/>
        </p:nvSpPr>
        <p:spPr>
          <a:xfrm>
            <a:off x="3336803" y="3065659"/>
            <a:ext cx="3886200" cy="29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ē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Kirincha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bedca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obanaita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F88E81A-1F74-905A-6BFE-FFE1DA1ACC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48764" y="3318908"/>
            <a:ext cx="2032463" cy="63514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9DF8836B-E13B-026B-2B3A-D57BD776A10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9052" y="3692099"/>
            <a:ext cx="2540579" cy="1206775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AB8623BD-42EF-6B76-3C0E-282EB136907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0356" y="3915925"/>
            <a:ext cx="584333" cy="609739"/>
          </a:xfrm>
          <a:prstGeom prst="rect">
            <a:avLst/>
          </a:prstGeom>
        </p:spPr>
      </p:pic>
      <p:sp>
        <p:nvSpPr>
          <p:cNvPr id="27" name="CuadroTexto 26">
            <a:extLst>
              <a:ext uri="{FF2B5EF4-FFF2-40B4-BE49-F238E27FC236}">
                <a16:creationId xmlns:a16="http://schemas.microsoft.com/office/drawing/2014/main" id="{15C18167-FAA3-B03D-5613-6880C275037C}"/>
              </a:ext>
            </a:extLst>
          </p:cNvPr>
          <p:cNvSpPr txBox="1"/>
          <p:nvPr/>
        </p:nvSpPr>
        <p:spPr>
          <a:xfrm>
            <a:off x="2521527" y="4111944"/>
            <a:ext cx="3886200" cy="66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200" b="1" dirty="0"/>
              <a:t>1.1.</a:t>
            </a:r>
            <a:r>
              <a:rPr lang="es-MX" sz="1200" dirty="0"/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J</a:t>
            </a:r>
            <a:r>
              <a:rPr lang="es-CO" sz="1200" dirty="0" err="1">
                <a:effectLst/>
                <a:latin typeface="+mj-lt"/>
                <a:ea typeface="Microsoft JhengHei" panose="020B0604030504040204" pitchFamily="34" charset="-120"/>
              </a:rPr>
              <a:t>ā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sz="1200" dirty="0" err="1">
                <a:effectLst/>
                <a:latin typeface="+mj-lt"/>
                <a:ea typeface="Microsoft JhengHei" panose="020B0604030504040204" pitchFamily="34" charset="-120"/>
              </a:rPr>
              <a:t>ē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pepe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-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awara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bue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Kuayá</a:t>
            </a:r>
            <a:endParaRPr lang="es-MX" sz="1200" dirty="0">
              <a:latin typeface="+mj-lt"/>
            </a:endParaRPr>
          </a:p>
          <a:p>
            <a:r>
              <a:rPr lang="es-MX" sz="1200" b="1" dirty="0">
                <a:latin typeface="+mn-lt"/>
              </a:rPr>
              <a:t>1.2. 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S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ā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w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ā</a:t>
            </a:r>
            <a:r>
              <a:rPr lang="es-CO" sz="12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cw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ā</a:t>
            </a:r>
            <a:r>
              <a:rPr lang="es-CO" sz="12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barita -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Ewarí</a:t>
            </a:r>
            <a:r>
              <a:rPr lang="es-CO" sz="12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s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ō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mbé</a:t>
            </a:r>
            <a:r>
              <a:rPr lang="es-CO" sz="12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z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ā</a:t>
            </a:r>
            <a:endParaRPr lang="es-MX" sz="1200" dirty="0">
              <a:latin typeface="+mn-lt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MX" sz="1200" b="1" dirty="0">
                <a:latin typeface="+mn-lt"/>
              </a:rPr>
              <a:t>1.3.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ē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obarita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–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Iyaba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ū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ewarí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zá</a:t>
            </a:r>
            <a:r>
              <a:rPr lang="es-CO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2521527" y="3672529"/>
            <a:ext cx="3886200" cy="327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b="1" kern="100" dirty="0" err="1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b="1" kern="100" dirty="0" err="1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ē</a:t>
            </a: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r>
              <a:rPr lang="es-CO" kern="100" dirty="0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buta </a:t>
            </a: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eda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38127" y="3911844"/>
            <a:ext cx="889203" cy="63514"/>
          </a:xfrm>
          <a:prstGeom prst="rect">
            <a:avLst/>
          </a:prstGeom>
        </p:spPr>
      </p:pic>
      <p:pic>
        <p:nvPicPr>
          <p:cNvPr id="65" name="Imagen 64">
            <a:extLst>
              <a:ext uri="{FF2B5EF4-FFF2-40B4-BE49-F238E27FC236}">
                <a16:creationId xmlns:a16="http://schemas.microsoft.com/office/drawing/2014/main" id="{003D9735-3320-5DB1-816B-DF49B579C94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19052" y="5235497"/>
            <a:ext cx="2527876" cy="1206775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2548764" y="5527593"/>
            <a:ext cx="4875142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sz="1200" dirty="0">
                <a:latin typeface="+mn-lt"/>
                <a:ea typeface="Microsoft JhengHei" panose="020B0604030504040204" pitchFamily="34" charset="-120"/>
              </a:rPr>
              <a:t>Yi </a:t>
            </a:r>
            <a:r>
              <a:rPr lang="es-CO" sz="1200" dirty="0" err="1">
                <a:latin typeface="+mn-lt"/>
                <a:ea typeface="Microsoft JhengHei" panose="020B0604030504040204" pitchFamily="34" charset="-120"/>
              </a:rPr>
              <a:t>nekawanūmūba</a:t>
            </a:r>
            <a:r>
              <a:rPr lang="es-CO" sz="1200" dirty="0">
                <a:latin typeface="+mn-lt"/>
                <a:ea typeface="Microsoft JhengHei" panose="020B0604030504040204" pitchFamily="34" charset="-120"/>
              </a:rPr>
              <a:t>.</a:t>
            </a:r>
            <a:endParaRPr lang="es-MX" sz="1200" dirty="0">
              <a:latin typeface="+mn-lt"/>
              <a:ea typeface="Microsoft JhengHei" panose="020B0604030504040204" pitchFamily="34" charset="-120"/>
            </a:endParaRPr>
          </a:p>
          <a:p>
            <a:pPr algn="just"/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bedea</a:t>
            </a:r>
            <a:r>
              <a:rPr lang="es-CO" sz="12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Kawá</a:t>
            </a:r>
            <a:r>
              <a:rPr lang="es-CO" sz="12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wã</a:t>
            </a:r>
            <a:r>
              <a:rPr lang="es-CO" sz="12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borūra</a:t>
            </a:r>
            <a:r>
              <a:rPr lang="es-CO" sz="12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o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ūnduwā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bibará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netata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buyía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ewarizā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zoká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bariba.Māwā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mina,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buyia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ne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jaradia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chububa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o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ōndubiyi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ná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sāwā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oita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,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maūare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ada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marēā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.</a:t>
            </a:r>
            <a:endParaRPr lang="es-MX" sz="1200" dirty="0">
              <a:latin typeface="+mn-lt"/>
            </a:endParaRPr>
          </a:p>
        </p:txBody>
      </p:sp>
      <p:pic>
        <p:nvPicPr>
          <p:cNvPr id="69" name="Imagen 68">
            <a:extLst>
              <a:ext uri="{FF2B5EF4-FFF2-40B4-BE49-F238E27FC236}">
                <a16:creationId xmlns:a16="http://schemas.microsoft.com/office/drawing/2014/main" id="{95B55860-C8E3-D041-3FC8-302994A1C0A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48317" y="5436724"/>
            <a:ext cx="546224" cy="635145"/>
          </a:xfrm>
          <a:prstGeom prst="rect">
            <a:avLst/>
          </a:prstGeom>
        </p:spPr>
      </p:pic>
      <p:pic>
        <p:nvPicPr>
          <p:cNvPr id="71" name="Imagen 70">
            <a:extLst>
              <a:ext uri="{FF2B5EF4-FFF2-40B4-BE49-F238E27FC236}">
                <a16:creationId xmlns:a16="http://schemas.microsoft.com/office/drawing/2014/main" id="{ADBD6719-158A-126C-CD97-0BA78758912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19052" y="6802134"/>
            <a:ext cx="2527876" cy="1194072"/>
          </a:xfrm>
          <a:prstGeom prst="rect">
            <a:avLst/>
          </a:prstGeom>
        </p:spPr>
      </p:pic>
      <p:pic>
        <p:nvPicPr>
          <p:cNvPr id="73" name="Imagen 72">
            <a:extLst>
              <a:ext uri="{FF2B5EF4-FFF2-40B4-BE49-F238E27FC236}">
                <a16:creationId xmlns:a16="http://schemas.microsoft.com/office/drawing/2014/main" id="{E8EB8DC1-D0EE-3CBA-46AE-34F9DD01D49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46693" y="7077810"/>
            <a:ext cx="609739" cy="622442"/>
          </a:xfrm>
          <a:prstGeom prst="rect">
            <a:avLst/>
          </a:prstGeom>
        </p:spPr>
      </p:pic>
      <p:sp>
        <p:nvSpPr>
          <p:cNvPr id="75" name="CuadroTexto 74">
            <a:extLst>
              <a:ext uri="{FF2B5EF4-FFF2-40B4-BE49-F238E27FC236}">
                <a16:creationId xmlns:a16="http://schemas.microsoft.com/office/drawing/2014/main" id="{6E3E8639-4C8B-DD47-1C60-DDEFA4BD3F4F}"/>
              </a:ext>
            </a:extLst>
          </p:cNvPr>
          <p:cNvSpPr txBox="1"/>
          <p:nvPr/>
        </p:nvSpPr>
        <p:spPr>
          <a:xfrm>
            <a:off x="2524842" y="7097304"/>
            <a:ext cx="4899064" cy="12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Buyia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ewaride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Kārē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obuta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Kīrincha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erkobaibará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aba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wa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ūmē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(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Kārē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Jēme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nē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barita;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Kārē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Kobūta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,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buyia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Kārē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zokā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barita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ūnsiēā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baita).</a:t>
            </a:r>
            <a:endParaRPr lang="es-MX" sz="1200" dirty="0">
              <a:effectLst/>
              <a:latin typeface="+mn-lt"/>
              <a:ea typeface="Microsoft JhengHei" panose="020B0604030504040204" pitchFamily="34" charset="-120"/>
            </a:endParaRPr>
          </a:p>
          <a:p>
            <a:pPr algn="just"/>
            <a:endParaRPr lang="es-MX" sz="1200" b="1" dirty="0">
              <a:latin typeface="+mn-lt"/>
              <a:ea typeface="Microsoft JhengHei" panose="020B0604030504040204" pitchFamily="34" charset="-120"/>
            </a:endParaRPr>
          </a:p>
          <a:p>
            <a:pPr algn="just"/>
            <a:r>
              <a:rPr lang="es-MX" sz="1200" b="1" dirty="0"/>
              <a:t>A) </a:t>
            </a:r>
            <a:r>
              <a:rPr lang="es-CO" sz="1200" kern="1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sz="1200" kern="100" dirty="0" err="1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ārēmba</a:t>
            </a:r>
            <a:r>
              <a:rPr lang="es-CO" sz="1200" kern="100" dirty="0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ochubeta</a:t>
            </a:r>
            <a:r>
              <a:rPr lang="es-CO" sz="1200" kern="100" dirty="0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netata</a:t>
            </a:r>
            <a:r>
              <a:rPr lang="es-CO" sz="1200" kern="100" dirty="0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būa</a:t>
            </a:r>
            <a:r>
              <a:rPr lang="es-CO" sz="1200" kern="100" dirty="0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zuka</a:t>
            </a:r>
            <a:r>
              <a:rPr lang="es-CO" sz="1200" kern="100" dirty="0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būrārā</a:t>
            </a:r>
            <a:r>
              <a:rPr lang="es-CO" sz="1200" kern="100" dirty="0">
                <a:effectLst/>
                <a:latin typeface="+mj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endParaRPr lang="es-MX" sz="1200" kern="100" dirty="0">
              <a:effectLst/>
              <a:latin typeface="+mj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es-MX" sz="1200" b="1" dirty="0"/>
              <a:t>B) 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S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āūrāta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ná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wāta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,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maūre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S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āūrāta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ūruta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maū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awararo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sāwā</a:t>
            </a:r>
            <a:r>
              <a:rPr lang="es-CO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CO" sz="1200" dirty="0" err="1">
                <a:effectLst/>
                <a:latin typeface="+mn-lt"/>
                <a:ea typeface="Microsoft JhengHei" panose="020B0604030504040204" pitchFamily="34" charset="-120"/>
              </a:rPr>
              <a:t>obarit</a:t>
            </a:r>
            <a:endParaRPr lang="es-CO" sz="1200" dirty="0">
              <a:effectLst/>
              <a:latin typeface="+mn-lt"/>
              <a:ea typeface="Microsoft JhengHei" panose="020B0604030504040204" pitchFamily="34" charset="-120"/>
            </a:endParaRPr>
          </a:p>
          <a:p>
            <a:r>
              <a:rPr lang="es-CO" sz="1200" b="1" kern="100" dirty="0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C)</a:t>
            </a:r>
            <a:r>
              <a:rPr lang="es-CO" sz="1200" kern="100" dirty="0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Kārēta</a:t>
            </a:r>
            <a:r>
              <a:rPr lang="es-CO" sz="1200" kern="100" dirty="0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obarita</a:t>
            </a:r>
            <a:r>
              <a:rPr lang="es-CO" sz="1200" kern="100" dirty="0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wa</a:t>
            </a:r>
            <a:r>
              <a:rPr lang="es-CO" sz="1200" kern="100" dirty="0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buyia</a:t>
            </a:r>
            <a:r>
              <a:rPr lang="es-CO" sz="1200" kern="100" dirty="0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obura</a:t>
            </a:r>
            <a:r>
              <a:rPr lang="es-CO" sz="1200" kern="100" dirty="0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Kārēta</a:t>
            </a:r>
            <a:r>
              <a:rPr lang="es-CO" sz="1200" kern="100" dirty="0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iyabauta</a:t>
            </a:r>
            <a:r>
              <a:rPr lang="es-CO" sz="1200" kern="100" dirty="0">
                <a:effectLst/>
                <a:latin typeface="+mn-lt"/>
                <a:ea typeface="Microsoft JhengHei" panose="020B0604030504040204" pitchFamily="34" charset="-120"/>
                <a:cs typeface="Times New Roman" panose="02020603050405020304" pitchFamily="18" charset="0"/>
              </a:rPr>
              <a:t>.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2524842" y="5216410"/>
            <a:ext cx="3886200" cy="327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b="1" kern="100" dirty="0" err="1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b="1" kern="100" dirty="0" err="1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ē</a:t>
            </a: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r>
              <a:rPr lang="es-CO" kern="100" dirty="0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oKawa</a:t>
            </a:r>
            <a:r>
              <a:rPr lang="es-CO" kern="100" dirty="0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busawaita</a:t>
            </a:r>
            <a:r>
              <a:rPr lang="es-CO" kern="100" dirty="0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41442" y="5455725"/>
            <a:ext cx="889203" cy="63514"/>
          </a:xfrm>
          <a:prstGeom prst="rect">
            <a:avLst/>
          </a:prstGeom>
        </p:spPr>
      </p:pic>
      <p:sp>
        <p:nvSpPr>
          <p:cNvPr id="82" name="CuadroTexto 81">
            <a:extLst>
              <a:ext uri="{FF2B5EF4-FFF2-40B4-BE49-F238E27FC236}">
                <a16:creationId xmlns:a16="http://schemas.microsoft.com/office/drawing/2014/main" id="{4E52565B-A77E-2433-CEA0-792B671EBF10}"/>
              </a:ext>
            </a:extLst>
          </p:cNvPr>
          <p:cNvSpPr txBox="1"/>
          <p:nvPr/>
        </p:nvSpPr>
        <p:spPr>
          <a:xfrm>
            <a:off x="2518218" y="676028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b="1" dirty="0" err="1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</a:rPr>
              <a:t>ā</a:t>
            </a:r>
            <a:r>
              <a:rPr lang="es-CO" dirty="0" err="1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</a:rPr>
              <a:t>r</a:t>
            </a:r>
            <a:r>
              <a:rPr lang="es-CO" b="1" dirty="0" err="1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</a:rPr>
              <a:t>ē</a:t>
            </a:r>
            <a:r>
              <a:rPr lang="es-CO" dirty="0" err="1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</a:rPr>
              <a:t>ta</a:t>
            </a:r>
            <a:r>
              <a:rPr lang="es-CO" dirty="0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</a:rPr>
              <a:t> </a:t>
            </a:r>
            <a:r>
              <a:rPr lang="es-CO" dirty="0" err="1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</a:rPr>
              <a:t>oibarata</a:t>
            </a:r>
            <a:endParaRPr lang="es-MX" b="1" dirty="0">
              <a:latin typeface="Arial Rounded MT Bold" panose="020F0704030504030204" pitchFamily="34" charset="0"/>
            </a:endParaRPr>
          </a:p>
        </p:txBody>
      </p:sp>
      <p:pic>
        <p:nvPicPr>
          <p:cNvPr id="83" name="Imagen 82">
            <a:extLst>
              <a:ext uri="{FF2B5EF4-FFF2-40B4-BE49-F238E27FC236}">
                <a16:creationId xmlns:a16="http://schemas.microsoft.com/office/drawing/2014/main" id="{9BD60DCC-6B93-552A-50F4-3409E3D7D5C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34818" y="6999604"/>
            <a:ext cx="889203" cy="6351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6C85AB4-7041-B1A0-B5B5-FED40CE36A94}"/>
              </a:ext>
            </a:extLst>
          </p:cNvPr>
          <p:cNvSpPr txBox="1"/>
          <p:nvPr/>
        </p:nvSpPr>
        <p:spPr>
          <a:xfrm>
            <a:off x="191068" y="4034341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1.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8DC85A4-1950-7DF8-86A0-FF80A01BE186}"/>
              </a:ext>
            </a:extLst>
          </p:cNvPr>
          <p:cNvSpPr txBox="1"/>
          <p:nvPr/>
        </p:nvSpPr>
        <p:spPr>
          <a:xfrm>
            <a:off x="193340" y="557881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2.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C0922A6-C392-7703-D48A-1CDDA36120CE}"/>
              </a:ext>
            </a:extLst>
          </p:cNvPr>
          <p:cNvSpPr txBox="1"/>
          <p:nvPr/>
        </p:nvSpPr>
        <p:spPr>
          <a:xfrm>
            <a:off x="195612" y="7123290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3.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771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Imagen 78">
            <a:extLst>
              <a:ext uri="{FF2B5EF4-FFF2-40B4-BE49-F238E27FC236}">
                <a16:creationId xmlns:a16="http://schemas.microsoft.com/office/drawing/2014/main" id="{2B4C076A-9001-5043-08EE-F5F97D2304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656" y="7120737"/>
            <a:ext cx="6338744" cy="285815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589273" cy="251517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311A87A4-9675-0220-ADC9-21A74E5B76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4541" y="1076608"/>
            <a:ext cx="546224" cy="67325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8DAFF245-09A3-01B5-7981-0D947D4A5455}"/>
              </a:ext>
            </a:extLst>
          </p:cNvPr>
          <p:cNvSpPr txBox="1"/>
          <p:nvPr/>
        </p:nvSpPr>
        <p:spPr>
          <a:xfrm>
            <a:off x="2459935" y="1442084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b="1" dirty="0">
                <a:latin typeface="Arial Rounded MT Bold" panose="020F0704030504030204" pitchFamily="34" charset="0"/>
              </a:rPr>
              <a:t>Objetivo General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74F1817-2A4B-4763-7700-C0513F683D05}"/>
              </a:ext>
            </a:extLst>
          </p:cNvPr>
          <p:cNvSpPr txBox="1"/>
          <p:nvPr/>
        </p:nvSpPr>
        <p:spPr>
          <a:xfrm>
            <a:off x="2459934" y="1749861"/>
            <a:ext cx="487514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200" dirty="0"/>
              <a:t>El estudiante aplica, en lenguaje emberá, los elementos esenciales de la programación: rutina, función, toma de decisiones y clasificación a partir de la teoría de conjuntos y la herramienta representada por el programa scratch, para expresar situaciones de su vida cotidiana.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4ECFB194-0CDD-BB14-658C-6F7D528CFE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6432" y="2745739"/>
            <a:ext cx="584333" cy="647848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0CE3C516-0A05-CA47-3EB8-E55F46427E17}"/>
              </a:ext>
            </a:extLst>
          </p:cNvPr>
          <p:cNvSpPr txBox="1"/>
          <p:nvPr/>
        </p:nvSpPr>
        <p:spPr>
          <a:xfrm>
            <a:off x="2456211" y="304769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latin typeface="Arial Rounded MT Bold" panose="020F0704030504030204" pitchFamily="34" charset="0"/>
              </a:rPr>
              <a:t>Tema 1: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D92EBCE7-9147-39C3-632A-5142697206ED}"/>
              </a:ext>
            </a:extLst>
          </p:cNvPr>
          <p:cNvSpPr txBox="1"/>
          <p:nvPr/>
        </p:nvSpPr>
        <p:spPr>
          <a:xfrm>
            <a:off x="3336803" y="3065659"/>
            <a:ext cx="38862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200" dirty="0"/>
              <a:t>Conceptualización operativa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F88E81A-1F74-905A-6BFE-FFE1DA1ACC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48764" y="3318908"/>
            <a:ext cx="2032463" cy="63514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9DF8836B-E13B-026B-2B3A-D57BD776A10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9052" y="3692099"/>
            <a:ext cx="2540579" cy="1206775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AB8623BD-42EF-6B76-3C0E-282EB136907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0356" y="3915925"/>
            <a:ext cx="584333" cy="609739"/>
          </a:xfrm>
          <a:prstGeom prst="rect">
            <a:avLst/>
          </a:prstGeom>
        </p:spPr>
      </p:pic>
      <p:sp>
        <p:nvSpPr>
          <p:cNvPr id="27" name="CuadroTexto 26">
            <a:extLst>
              <a:ext uri="{FF2B5EF4-FFF2-40B4-BE49-F238E27FC236}">
                <a16:creationId xmlns:a16="http://schemas.microsoft.com/office/drawing/2014/main" id="{15C18167-FAA3-B03D-5613-6880C275037C}"/>
              </a:ext>
            </a:extLst>
          </p:cNvPr>
          <p:cNvSpPr txBox="1"/>
          <p:nvPr/>
        </p:nvSpPr>
        <p:spPr>
          <a:xfrm>
            <a:off x="2521527" y="4111944"/>
            <a:ext cx="3886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200" b="1" dirty="0"/>
              <a:t>1.1.</a:t>
            </a:r>
            <a:r>
              <a:rPr lang="es-MX" sz="1200" dirty="0"/>
              <a:t> Selección clasificación</a:t>
            </a:r>
          </a:p>
          <a:p>
            <a:r>
              <a:rPr lang="es-MX" sz="1200" b="1" dirty="0"/>
              <a:t>1.2. </a:t>
            </a:r>
            <a:r>
              <a:rPr lang="es-MX" sz="1200" dirty="0"/>
              <a:t>Secuencia-ciclo</a:t>
            </a:r>
          </a:p>
          <a:p>
            <a:r>
              <a:rPr lang="es-MX" sz="1200" b="1" dirty="0"/>
              <a:t>1.3. </a:t>
            </a:r>
            <a:r>
              <a:rPr lang="es-MX" sz="1200" dirty="0"/>
              <a:t>Función-rutina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2521527" y="3672529"/>
            <a:ext cx="38862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200" b="1" dirty="0">
                <a:latin typeface="Arial Rounded MT Bold" panose="020F0704030504030204" pitchFamily="34" charset="0"/>
              </a:rPr>
              <a:t>Contenidos</a:t>
            </a: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38127" y="3911844"/>
            <a:ext cx="889203" cy="63514"/>
          </a:xfrm>
          <a:prstGeom prst="rect">
            <a:avLst/>
          </a:prstGeom>
        </p:spPr>
      </p:pic>
      <p:pic>
        <p:nvPicPr>
          <p:cNvPr id="65" name="Imagen 64">
            <a:extLst>
              <a:ext uri="{FF2B5EF4-FFF2-40B4-BE49-F238E27FC236}">
                <a16:creationId xmlns:a16="http://schemas.microsoft.com/office/drawing/2014/main" id="{003D9735-3320-5DB1-816B-DF49B579C94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19052" y="5235497"/>
            <a:ext cx="2527876" cy="1206775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2548764" y="5527593"/>
            <a:ext cx="487514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dirty="0"/>
              <a:t>El estudiante:</a:t>
            </a:r>
          </a:p>
          <a:p>
            <a:endParaRPr lang="es-ES" sz="1200" dirty="0"/>
          </a:p>
          <a:p>
            <a:pPr algn="just"/>
            <a:r>
              <a:rPr lang="es-ES" sz="1200" dirty="0"/>
              <a:t>Aplicará los conceptos aprendidos tomando en cuenta elementos de su vida cotidiana, a partir de un ejemplo proporcionado por el docente-instructor</a:t>
            </a:r>
            <a:endParaRPr lang="es-MX" sz="1200" dirty="0"/>
          </a:p>
        </p:txBody>
      </p:sp>
      <p:pic>
        <p:nvPicPr>
          <p:cNvPr id="69" name="Imagen 68">
            <a:extLst>
              <a:ext uri="{FF2B5EF4-FFF2-40B4-BE49-F238E27FC236}">
                <a16:creationId xmlns:a16="http://schemas.microsoft.com/office/drawing/2014/main" id="{95B55860-C8E3-D041-3FC8-302994A1C0A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48317" y="5436724"/>
            <a:ext cx="546224" cy="635145"/>
          </a:xfrm>
          <a:prstGeom prst="rect">
            <a:avLst/>
          </a:prstGeom>
        </p:spPr>
      </p:pic>
      <p:pic>
        <p:nvPicPr>
          <p:cNvPr id="71" name="Imagen 70">
            <a:extLst>
              <a:ext uri="{FF2B5EF4-FFF2-40B4-BE49-F238E27FC236}">
                <a16:creationId xmlns:a16="http://schemas.microsoft.com/office/drawing/2014/main" id="{ADBD6719-158A-126C-CD97-0BA78758912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19052" y="6802134"/>
            <a:ext cx="2527876" cy="1194072"/>
          </a:xfrm>
          <a:prstGeom prst="rect">
            <a:avLst/>
          </a:prstGeom>
        </p:spPr>
      </p:pic>
      <p:pic>
        <p:nvPicPr>
          <p:cNvPr id="73" name="Imagen 72">
            <a:extLst>
              <a:ext uri="{FF2B5EF4-FFF2-40B4-BE49-F238E27FC236}">
                <a16:creationId xmlns:a16="http://schemas.microsoft.com/office/drawing/2014/main" id="{E8EB8DC1-D0EE-3CBA-46AE-34F9DD01D49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46693" y="7077810"/>
            <a:ext cx="609739" cy="622442"/>
          </a:xfrm>
          <a:prstGeom prst="rect">
            <a:avLst/>
          </a:prstGeom>
        </p:spPr>
      </p:pic>
      <p:sp>
        <p:nvSpPr>
          <p:cNvPr id="75" name="CuadroTexto 74">
            <a:extLst>
              <a:ext uri="{FF2B5EF4-FFF2-40B4-BE49-F238E27FC236}">
                <a16:creationId xmlns:a16="http://schemas.microsoft.com/office/drawing/2014/main" id="{6E3E8639-4C8B-DD47-1C60-DDEFA4BD3F4F}"/>
              </a:ext>
            </a:extLst>
          </p:cNvPr>
          <p:cNvSpPr txBox="1"/>
          <p:nvPr/>
        </p:nvSpPr>
        <p:spPr>
          <a:xfrm>
            <a:off x="2524842" y="7097304"/>
            <a:ext cx="489906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200" dirty="0"/>
              <a:t>Seleccionará una o más actividades de su vida diaria (juego, aseo personal, consumo de alimentos, etc.) en donde identificará con ayuda del docente-instructor:</a:t>
            </a:r>
          </a:p>
          <a:p>
            <a:endParaRPr lang="es-MX" sz="1200" dirty="0"/>
          </a:p>
          <a:p>
            <a:r>
              <a:rPr lang="es-MX" sz="1200" b="1" dirty="0"/>
              <a:t>A) </a:t>
            </a:r>
            <a:r>
              <a:rPr lang="es-MX" sz="1200" dirty="0"/>
              <a:t>los elementos que los componen</a:t>
            </a:r>
          </a:p>
          <a:p>
            <a:r>
              <a:rPr lang="es-MX" sz="1200" b="1" dirty="0"/>
              <a:t>B) </a:t>
            </a:r>
            <a:r>
              <a:rPr lang="es-MX" sz="1200" dirty="0"/>
              <a:t>Las secuencias del proceso</a:t>
            </a:r>
          </a:p>
          <a:p>
            <a:r>
              <a:rPr lang="es-MX" sz="1200" b="1" dirty="0"/>
              <a:t>C) </a:t>
            </a:r>
            <a:r>
              <a:rPr lang="es-MX" sz="1200" dirty="0"/>
              <a:t>Las funciones o rutinas existentes</a:t>
            </a: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2524842" y="5216410"/>
            <a:ext cx="38862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b="1" dirty="0">
                <a:latin typeface="Arial Rounded MT Bold" panose="020F0704030504030204" pitchFamily="34" charset="0"/>
              </a:rPr>
              <a:t>O</a:t>
            </a:r>
            <a:r>
              <a:rPr lang="es-MX" sz="1200" b="1" dirty="0">
                <a:latin typeface="Arial Rounded MT Bold" panose="020F0704030504030204" pitchFamily="34" charset="0"/>
              </a:rPr>
              <a:t>bjetivo específico</a:t>
            </a: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41442" y="5455725"/>
            <a:ext cx="889203" cy="63514"/>
          </a:xfrm>
          <a:prstGeom prst="rect">
            <a:avLst/>
          </a:prstGeom>
        </p:spPr>
      </p:pic>
      <p:sp>
        <p:nvSpPr>
          <p:cNvPr id="82" name="CuadroTexto 81">
            <a:extLst>
              <a:ext uri="{FF2B5EF4-FFF2-40B4-BE49-F238E27FC236}">
                <a16:creationId xmlns:a16="http://schemas.microsoft.com/office/drawing/2014/main" id="{4E52565B-A77E-2433-CEA0-792B671EBF10}"/>
              </a:ext>
            </a:extLst>
          </p:cNvPr>
          <p:cNvSpPr txBox="1"/>
          <p:nvPr/>
        </p:nvSpPr>
        <p:spPr>
          <a:xfrm>
            <a:off x="2518218" y="6760289"/>
            <a:ext cx="38862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b="1" dirty="0">
                <a:latin typeface="Arial Rounded MT Bold" panose="020F0704030504030204" pitchFamily="34" charset="0"/>
              </a:rPr>
              <a:t>Actividades</a:t>
            </a:r>
            <a:endParaRPr lang="es-MX" sz="1200" b="1" dirty="0">
              <a:latin typeface="Arial Rounded MT Bold" panose="020F0704030504030204" pitchFamily="34" charset="0"/>
            </a:endParaRPr>
          </a:p>
        </p:txBody>
      </p:sp>
      <p:pic>
        <p:nvPicPr>
          <p:cNvPr id="83" name="Imagen 82">
            <a:extLst>
              <a:ext uri="{FF2B5EF4-FFF2-40B4-BE49-F238E27FC236}">
                <a16:creationId xmlns:a16="http://schemas.microsoft.com/office/drawing/2014/main" id="{9BD60DCC-6B93-552A-50F4-3409E3D7D5C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34818" y="6999604"/>
            <a:ext cx="889203" cy="6351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6C85AB4-7041-B1A0-B5B5-FED40CE36A94}"/>
              </a:ext>
            </a:extLst>
          </p:cNvPr>
          <p:cNvSpPr txBox="1"/>
          <p:nvPr/>
        </p:nvSpPr>
        <p:spPr>
          <a:xfrm>
            <a:off x="191068" y="4034341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1.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8DC85A4-1950-7DF8-86A0-FF80A01BE186}"/>
              </a:ext>
            </a:extLst>
          </p:cNvPr>
          <p:cNvSpPr txBox="1"/>
          <p:nvPr/>
        </p:nvSpPr>
        <p:spPr>
          <a:xfrm>
            <a:off x="193340" y="557881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2.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C0922A6-C392-7703-D48A-1CDDA36120CE}"/>
              </a:ext>
            </a:extLst>
          </p:cNvPr>
          <p:cNvSpPr txBox="1"/>
          <p:nvPr/>
        </p:nvSpPr>
        <p:spPr>
          <a:xfrm>
            <a:off x="195612" y="7123290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3.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806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589273" cy="2515173"/>
          </a:xfrm>
          <a:prstGeom prst="rect">
            <a:avLst/>
          </a:prstGeom>
        </p:spPr>
      </p:pic>
      <p:pic>
        <p:nvPicPr>
          <p:cNvPr id="94" name="Imagen 93">
            <a:extLst>
              <a:ext uri="{FF2B5EF4-FFF2-40B4-BE49-F238E27FC236}">
                <a16:creationId xmlns:a16="http://schemas.microsoft.com/office/drawing/2014/main" id="{620E9866-1474-A2F5-A8BA-46ACF98F5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1085" y="2961112"/>
            <a:ext cx="2540579" cy="1206775"/>
          </a:xfrm>
          <a:prstGeom prst="rect">
            <a:avLst/>
          </a:prstGeom>
        </p:spPr>
      </p:pic>
      <p:pic>
        <p:nvPicPr>
          <p:cNvPr id="92" name="Imagen 91">
            <a:extLst>
              <a:ext uri="{FF2B5EF4-FFF2-40B4-BE49-F238E27FC236}">
                <a16:creationId xmlns:a16="http://schemas.microsoft.com/office/drawing/2014/main" id="{35A6FA60-B1A9-974C-0DDE-DE2700F127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5621" y="1308398"/>
            <a:ext cx="2540579" cy="1206775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3862612" y="1308398"/>
            <a:ext cx="3886200" cy="3320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Ak</a:t>
            </a:r>
            <a:r>
              <a:rPr lang="es-CO" b="1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Ɐ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birá</a:t>
            </a:r>
            <a:r>
              <a:rPr lang="es-CO" kern="100" dirty="0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ara 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b="1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b="1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ēā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ma</a:t>
            </a:r>
            <a:r>
              <a:rPr lang="es-CO" kern="100" dirty="0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kawá</a:t>
            </a:r>
            <a:r>
              <a:rPr lang="es-CO" kern="100" dirty="0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</a:t>
            </a:r>
            <a:r>
              <a:rPr lang="es-CO" b="1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9212" y="1547713"/>
            <a:ext cx="889203" cy="63514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3889849" y="3163462"/>
            <a:ext cx="4875142" cy="2941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 err="1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ē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kawá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nūmū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ewaride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3865927" y="285227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</a:t>
            </a:r>
            <a:r>
              <a:rPr lang="es-CO" b="1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ō</a:t>
            </a:r>
            <a:r>
              <a:rPr lang="es-CO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mbe</a:t>
            </a:r>
            <a:r>
              <a:rPr lang="es-CO" dirty="0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zá</a:t>
            </a:r>
            <a:endParaRPr lang="es-MX" b="1" dirty="0">
              <a:latin typeface="Arial Rounded MT Bold" panose="020F0704030504030204" pitchFamily="34" charset="0"/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2527" y="3091594"/>
            <a:ext cx="889203" cy="63514"/>
          </a:xfrm>
          <a:prstGeom prst="rect">
            <a:avLst/>
          </a:prstGeom>
        </p:spPr>
      </p:pic>
      <p:pic>
        <p:nvPicPr>
          <p:cNvPr id="100" name="Imagen 99">
            <a:extLst>
              <a:ext uri="{FF2B5EF4-FFF2-40B4-BE49-F238E27FC236}">
                <a16:creationId xmlns:a16="http://schemas.microsoft.com/office/drawing/2014/main" id="{AE5865DF-F772-23EB-BFEE-BF5F8ED621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6688007"/>
            <a:ext cx="7772400" cy="3504368"/>
          </a:xfrm>
          <a:prstGeom prst="rect">
            <a:avLst/>
          </a:prstGeom>
        </p:spPr>
      </p:pic>
      <p:sp>
        <p:nvSpPr>
          <p:cNvPr id="101" name="CuadroTexto 100">
            <a:extLst>
              <a:ext uri="{FF2B5EF4-FFF2-40B4-BE49-F238E27FC236}">
                <a16:creationId xmlns:a16="http://schemas.microsoft.com/office/drawing/2014/main" id="{4B66F748-CDEF-B557-7749-021C9ED6B668}"/>
              </a:ext>
            </a:extLst>
          </p:cNvPr>
          <p:cNvSpPr txBox="1"/>
          <p:nvPr/>
        </p:nvSpPr>
        <p:spPr>
          <a:xfrm>
            <a:off x="1532153" y="1670210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4.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102" name="CuadroTexto 101">
            <a:extLst>
              <a:ext uri="{FF2B5EF4-FFF2-40B4-BE49-F238E27FC236}">
                <a16:creationId xmlns:a16="http://schemas.microsoft.com/office/drawing/2014/main" id="{BC3715AB-E322-CF2D-CF06-FE4D1072AAAB}"/>
              </a:ext>
            </a:extLst>
          </p:cNvPr>
          <p:cNvSpPr txBox="1"/>
          <p:nvPr/>
        </p:nvSpPr>
        <p:spPr>
          <a:xfrm>
            <a:off x="1534425" y="325562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5.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pic>
        <p:nvPicPr>
          <p:cNvPr id="104" name="Imagen 103">
            <a:extLst>
              <a:ext uri="{FF2B5EF4-FFF2-40B4-BE49-F238E27FC236}">
                <a16:creationId xmlns:a16="http://schemas.microsoft.com/office/drawing/2014/main" id="{B72E2492-015D-838F-3F51-FAAE78CD11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7241" y="1501917"/>
            <a:ext cx="635145" cy="647848"/>
          </a:xfrm>
          <a:prstGeom prst="rect">
            <a:avLst/>
          </a:prstGeom>
        </p:spPr>
      </p:pic>
      <p:pic>
        <p:nvPicPr>
          <p:cNvPr id="106" name="Imagen 105">
            <a:extLst>
              <a:ext uri="{FF2B5EF4-FFF2-40B4-BE49-F238E27FC236}">
                <a16:creationId xmlns:a16="http://schemas.microsoft.com/office/drawing/2014/main" id="{D733DC5F-8067-67E1-94BB-6657F284349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15483" y="3338690"/>
            <a:ext cx="698659" cy="546224"/>
          </a:xfrm>
          <a:prstGeom prst="rect">
            <a:avLst/>
          </a:prstGeom>
        </p:spPr>
      </p:pic>
      <p:sp>
        <p:nvSpPr>
          <p:cNvPr id="108" name="CuadroTexto 107">
            <a:extLst>
              <a:ext uri="{FF2B5EF4-FFF2-40B4-BE49-F238E27FC236}">
                <a16:creationId xmlns:a16="http://schemas.microsoft.com/office/drawing/2014/main" id="{F3E50AC8-079F-7D5B-26DF-6E7DCF6D41EF}"/>
              </a:ext>
            </a:extLst>
          </p:cNvPr>
          <p:cNvSpPr txBox="1"/>
          <p:nvPr/>
        </p:nvSpPr>
        <p:spPr>
          <a:xfrm>
            <a:off x="3889849" y="1721794"/>
            <a:ext cx="33298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M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ba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kawá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w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ak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ū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bíbara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manyímá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b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ū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netatade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(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ēkade</a:t>
            </a:r>
            <a:r>
              <a:rPr lang="es-CO" sz="1200" dirty="0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, 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kidua</a:t>
            </a:r>
            <a:r>
              <a:rPr lang="es-CO" sz="1200" dirty="0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torrode</a:t>
            </a:r>
            <a:r>
              <a:rPr lang="es-CO" sz="1200" dirty="0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, 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manyí</a:t>
            </a:r>
            <a:r>
              <a:rPr lang="es-CO" sz="1200" dirty="0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má</a:t>
            </a:r>
            <a:r>
              <a:rPr lang="es-CO" sz="1200" dirty="0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būde</a:t>
            </a:r>
            <a:r>
              <a:rPr lang="es-CO" sz="1200" dirty="0">
                <a:effectLst/>
                <a:highlight>
                  <a:srgbClr val="FFFFFF"/>
                </a:highlight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) </a:t>
            </a:r>
            <a:endParaRPr lang="es-MX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71385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589273" cy="2515173"/>
          </a:xfrm>
          <a:prstGeom prst="rect">
            <a:avLst/>
          </a:prstGeom>
        </p:spPr>
      </p:pic>
      <p:pic>
        <p:nvPicPr>
          <p:cNvPr id="94" name="Imagen 93">
            <a:extLst>
              <a:ext uri="{FF2B5EF4-FFF2-40B4-BE49-F238E27FC236}">
                <a16:creationId xmlns:a16="http://schemas.microsoft.com/office/drawing/2014/main" id="{620E9866-1474-A2F5-A8BA-46ACF98F5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1085" y="2961112"/>
            <a:ext cx="2540579" cy="1206775"/>
          </a:xfrm>
          <a:prstGeom prst="rect">
            <a:avLst/>
          </a:prstGeom>
        </p:spPr>
      </p:pic>
      <p:pic>
        <p:nvPicPr>
          <p:cNvPr id="92" name="Imagen 91">
            <a:extLst>
              <a:ext uri="{FF2B5EF4-FFF2-40B4-BE49-F238E27FC236}">
                <a16:creationId xmlns:a16="http://schemas.microsoft.com/office/drawing/2014/main" id="{35A6FA60-B1A9-974C-0DDE-DE2700F127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5621" y="1308398"/>
            <a:ext cx="2540579" cy="1206775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3862612" y="1308398"/>
            <a:ext cx="38862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b="1" dirty="0">
                <a:latin typeface="Arial Rounded MT Bold" panose="020F0704030504030204" pitchFamily="34" charset="0"/>
              </a:rPr>
              <a:t>E</a:t>
            </a:r>
            <a:r>
              <a:rPr lang="es-MX" sz="1200" b="1" dirty="0">
                <a:latin typeface="Arial Rounded MT Bold" panose="020F0704030504030204" pitchFamily="34" charset="0"/>
              </a:rPr>
              <a:t>valuación de desempeño</a:t>
            </a: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9212" y="1547713"/>
            <a:ext cx="889203" cy="63514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3889849" y="3163462"/>
            <a:ext cx="487514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Sesión de clase</a:t>
            </a:r>
            <a:endParaRPr lang="es-MX" dirty="0"/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3865927" y="2852279"/>
            <a:ext cx="38862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b="1" dirty="0">
                <a:latin typeface="Arial Rounded MT Bold" panose="020F0704030504030204" pitchFamily="34" charset="0"/>
              </a:rPr>
              <a:t>Tiempo</a:t>
            </a:r>
            <a:endParaRPr lang="es-MX" sz="1200" b="1" dirty="0">
              <a:latin typeface="Arial Rounded MT Bold" panose="020F0704030504030204" pitchFamily="34" charset="0"/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2527" y="3091594"/>
            <a:ext cx="889203" cy="63514"/>
          </a:xfrm>
          <a:prstGeom prst="rect">
            <a:avLst/>
          </a:prstGeom>
        </p:spPr>
      </p:pic>
      <p:pic>
        <p:nvPicPr>
          <p:cNvPr id="100" name="Imagen 99">
            <a:extLst>
              <a:ext uri="{FF2B5EF4-FFF2-40B4-BE49-F238E27FC236}">
                <a16:creationId xmlns:a16="http://schemas.microsoft.com/office/drawing/2014/main" id="{AE5865DF-F772-23EB-BFEE-BF5F8ED621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6688007"/>
            <a:ext cx="7772400" cy="3504368"/>
          </a:xfrm>
          <a:prstGeom prst="rect">
            <a:avLst/>
          </a:prstGeom>
        </p:spPr>
      </p:pic>
      <p:sp>
        <p:nvSpPr>
          <p:cNvPr id="101" name="CuadroTexto 100">
            <a:extLst>
              <a:ext uri="{FF2B5EF4-FFF2-40B4-BE49-F238E27FC236}">
                <a16:creationId xmlns:a16="http://schemas.microsoft.com/office/drawing/2014/main" id="{4B66F748-CDEF-B557-7749-021C9ED6B668}"/>
              </a:ext>
            </a:extLst>
          </p:cNvPr>
          <p:cNvSpPr txBox="1"/>
          <p:nvPr/>
        </p:nvSpPr>
        <p:spPr>
          <a:xfrm>
            <a:off x="1532153" y="1670210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4.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102" name="CuadroTexto 101">
            <a:extLst>
              <a:ext uri="{FF2B5EF4-FFF2-40B4-BE49-F238E27FC236}">
                <a16:creationId xmlns:a16="http://schemas.microsoft.com/office/drawing/2014/main" id="{BC3715AB-E322-CF2D-CF06-FE4D1072AAAB}"/>
              </a:ext>
            </a:extLst>
          </p:cNvPr>
          <p:cNvSpPr txBox="1"/>
          <p:nvPr/>
        </p:nvSpPr>
        <p:spPr>
          <a:xfrm>
            <a:off x="1534425" y="325562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5.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pic>
        <p:nvPicPr>
          <p:cNvPr id="104" name="Imagen 103">
            <a:extLst>
              <a:ext uri="{FF2B5EF4-FFF2-40B4-BE49-F238E27FC236}">
                <a16:creationId xmlns:a16="http://schemas.microsoft.com/office/drawing/2014/main" id="{B72E2492-015D-838F-3F51-FAAE78CD11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7241" y="1501917"/>
            <a:ext cx="635145" cy="647848"/>
          </a:xfrm>
          <a:prstGeom prst="rect">
            <a:avLst/>
          </a:prstGeom>
        </p:spPr>
      </p:pic>
      <p:pic>
        <p:nvPicPr>
          <p:cNvPr id="106" name="Imagen 105">
            <a:extLst>
              <a:ext uri="{FF2B5EF4-FFF2-40B4-BE49-F238E27FC236}">
                <a16:creationId xmlns:a16="http://schemas.microsoft.com/office/drawing/2014/main" id="{D733DC5F-8067-67E1-94BB-6657F284349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15483" y="3338690"/>
            <a:ext cx="698659" cy="546224"/>
          </a:xfrm>
          <a:prstGeom prst="rect">
            <a:avLst/>
          </a:prstGeom>
        </p:spPr>
      </p:pic>
      <p:sp>
        <p:nvSpPr>
          <p:cNvPr id="108" name="CuadroTexto 107">
            <a:extLst>
              <a:ext uri="{FF2B5EF4-FFF2-40B4-BE49-F238E27FC236}">
                <a16:creationId xmlns:a16="http://schemas.microsoft.com/office/drawing/2014/main" id="{F3E50AC8-079F-7D5B-26DF-6E7DCF6D41EF}"/>
              </a:ext>
            </a:extLst>
          </p:cNvPr>
          <p:cNvSpPr txBox="1"/>
          <p:nvPr/>
        </p:nvSpPr>
        <p:spPr>
          <a:xfrm>
            <a:off x="3889849" y="1721794"/>
            <a:ext cx="332981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dirty="0"/>
              <a:t>Representación gráfica a elección del estudiante (dibujo, viñeta, tira cómica, collage, etc.)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Imagen 78">
            <a:extLst>
              <a:ext uri="{FF2B5EF4-FFF2-40B4-BE49-F238E27FC236}">
                <a16:creationId xmlns:a16="http://schemas.microsoft.com/office/drawing/2014/main" id="{2B4C076A-9001-5043-08EE-F5F97D2304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656" y="7120737"/>
            <a:ext cx="6338744" cy="285815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589273" cy="2515173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4ECFB194-0CDD-BB14-658C-6F7D528CFE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6432" y="1602739"/>
            <a:ext cx="584333" cy="647848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0CE3C516-0A05-CA47-3EB8-E55F46427E17}"/>
              </a:ext>
            </a:extLst>
          </p:cNvPr>
          <p:cNvSpPr txBox="1"/>
          <p:nvPr/>
        </p:nvSpPr>
        <p:spPr>
          <a:xfrm>
            <a:off x="2456211" y="190469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latin typeface="Arial Rounded MT Bold" panose="020F0704030504030204" pitchFamily="34" charset="0"/>
              </a:rPr>
              <a:t>Tema 2: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D92EBCE7-9147-39C3-632A-5142697206ED}"/>
              </a:ext>
            </a:extLst>
          </p:cNvPr>
          <p:cNvSpPr txBox="1"/>
          <p:nvPr/>
        </p:nvSpPr>
        <p:spPr>
          <a:xfrm>
            <a:off x="3336803" y="1922659"/>
            <a:ext cx="3886200" cy="327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b="1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Ū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nd</a:t>
            </a:r>
            <a:r>
              <a:rPr lang="es-CO" b="1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ū</a:t>
            </a:r>
            <a:r>
              <a:rPr lang="es-CO" kern="100" dirty="0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kawaibarata</a:t>
            </a:r>
            <a:r>
              <a:rPr lang="es-CO" kern="100" dirty="0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lang="es-CO" b="1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mbem</a:t>
            </a:r>
            <a:r>
              <a:rPr lang="es-CO" b="1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kern="100" dirty="0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netatar</a:t>
            </a:r>
            <a:r>
              <a:rPr lang="es-CO" b="1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kern="100" dirty="0" err="1">
                <a:effectLst/>
                <a:highlight>
                  <a:srgbClr val="FFFFFF"/>
                </a:highlight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F88E81A-1F74-905A-6BFE-FFE1DA1ACC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8764" y="2175908"/>
            <a:ext cx="2032463" cy="63514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9DF8836B-E13B-026B-2B3A-D57BD776A1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9052" y="2549099"/>
            <a:ext cx="2540579" cy="1206775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AB8623BD-42EF-6B76-3C0E-282EB13690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0356" y="2772925"/>
            <a:ext cx="584333" cy="609739"/>
          </a:xfrm>
          <a:prstGeom prst="rect">
            <a:avLst/>
          </a:prstGeom>
        </p:spPr>
      </p:pic>
      <p:sp>
        <p:nvSpPr>
          <p:cNvPr id="27" name="CuadroTexto 26">
            <a:extLst>
              <a:ext uri="{FF2B5EF4-FFF2-40B4-BE49-F238E27FC236}">
                <a16:creationId xmlns:a16="http://schemas.microsoft.com/office/drawing/2014/main" id="{15C18167-FAA3-B03D-5613-6880C275037C}"/>
              </a:ext>
            </a:extLst>
          </p:cNvPr>
          <p:cNvSpPr txBox="1"/>
          <p:nvPr/>
        </p:nvSpPr>
        <p:spPr>
          <a:xfrm>
            <a:off x="2521527" y="2968944"/>
            <a:ext cx="38862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Kārē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bedeade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bedea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badata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</a:p>
          <a:p>
            <a:endParaRPr lang="es-CO" sz="1200" kern="100" dirty="0">
              <a:effectLst/>
              <a:highlight>
                <a:srgbClr val="FFFFFF"/>
              </a:highlight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2.1.1.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Sāwā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pirá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yirá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barita.</a:t>
            </a:r>
          </a:p>
          <a:p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2.1.2.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Kārē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kīrā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ka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ūndubi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kūbuta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</a:p>
          <a:p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2.1.3.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Sāwā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bía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chubūta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</a:p>
          <a:p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2.1.4.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Sāwā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adeguē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chubūta</a:t>
            </a:r>
            <a:endParaRPr lang="es-CO" sz="1200" kern="100" dirty="0">
              <a:effectLst/>
              <a:highlight>
                <a:srgbClr val="FFFFFF"/>
              </a:highlight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2.1.5.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yi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jūrūbari</a:t>
            </a:r>
            <a:endParaRPr lang="es-CO" sz="1200" kern="100" dirty="0">
              <a:effectLst/>
              <a:highlight>
                <a:srgbClr val="FFFFFF"/>
              </a:highlight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2.1.6.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yi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kawa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nūmaēdabari</a:t>
            </a:r>
            <a:endParaRPr lang="es-CO" sz="1200" kern="100" dirty="0">
              <a:effectLst/>
              <a:highlight>
                <a:srgbClr val="FFFFFF"/>
              </a:highlight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2.1.7.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yi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ochubu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</a:p>
          <a:p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2.1.8.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Baríwá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chubuta</a:t>
            </a:r>
            <a:endParaRPr lang="es-CO" sz="1200" kern="100" dirty="0">
              <a:effectLst/>
              <a:highlight>
                <a:srgbClr val="FFFFFF"/>
              </a:highlight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2.1.9.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yi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ará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bíhía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obari</a:t>
            </a:r>
            <a:r>
              <a:rPr lang="es-CO" sz="1200" kern="100" dirty="0">
                <a:effectLst/>
                <a:highlight>
                  <a:srgbClr val="FFFFFF"/>
                </a:highlight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2521527" y="2529529"/>
            <a:ext cx="3886200" cy="327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Contenidos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8127" y="2787894"/>
            <a:ext cx="889203" cy="63514"/>
          </a:xfrm>
          <a:prstGeom prst="rect">
            <a:avLst/>
          </a:prstGeom>
        </p:spPr>
      </p:pic>
      <p:pic>
        <p:nvPicPr>
          <p:cNvPr id="65" name="Imagen 64">
            <a:extLst>
              <a:ext uri="{FF2B5EF4-FFF2-40B4-BE49-F238E27FC236}">
                <a16:creationId xmlns:a16="http://schemas.microsoft.com/office/drawing/2014/main" id="{003D9735-3320-5DB1-816B-DF49B579C94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9052" y="5311697"/>
            <a:ext cx="2527876" cy="1206775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2548764" y="5603793"/>
            <a:ext cx="4875142" cy="601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yi</a:t>
            </a:r>
            <a:r>
              <a:rPr lang="es-CO" sz="1200" kern="1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neka</a:t>
            </a:r>
            <a:r>
              <a:rPr lang="es-CO" sz="1200" kern="1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wa</a:t>
            </a:r>
            <a:r>
              <a:rPr lang="es-CO" sz="1200" kern="1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nũmũba</a:t>
            </a:r>
            <a:endParaRPr lang="es-CO" sz="1200" kern="100" dirty="0">
              <a:effectLst/>
              <a:latin typeface="+mj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sz="1200" dirty="0">
                <a:latin typeface="+mj-lt"/>
                <a:ea typeface="Microsoft JhengHei" panose="020B0604030504040204" pitchFamily="34" charset="-120"/>
              </a:rPr>
              <a:t>Yi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neka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wa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nũmũ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bara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ũndukowaibara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netata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iyia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nã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j-lt"/>
                <a:ea typeface="Microsoft JhengHei" panose="020B0604030504040204" pitchFamily="34" charset="-120"/>
              </a:rPr>
              <a:t>zokaira</a:t>
            </a:r>
            <a:r>
              <a:rPr lang="es-ES" sz="1200" dirty="0">
                <a:latin typeface="+mj-lt"/>
                <a:ea typeface="Microsoft JhengHei" panose="020B0604030504040204" pitchFamily="34" charset="-120"/>
              </a:rPr>
              <a:t>.</a:t>
            </a:r>
            <a:endParaRPr lang="es-MX" sz="1200" dirty="0">
              <a:latin typeface="+mj-lt"/>
            </a:endParaRPr>
          </a:p>
        </p:txBody>
      </p:sp>
      <p:pic>
        <p:nvPicPr>
          <p:cNvPr id="69" name="Imagen 68">
            <a:extLst>
              <a:ext uri="{FF2B5EF4-FFF2-40B4-BE49-F238E27FC236}">
                <a16:creationId xmlns:a16="http://schemas.microsoft.com/office/drawing/2014/main" id="{95B55860-C8E3-D041-3FC8-302994A1C0A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8317" y="5512924"/>
            <a:ext cx="546224" cy="635145"/>
          </a:xfrm>
          <a:prstGeom prst="rect">
            <a:avLst/>
          </a:prstGeom>
        </p:spPr>
      </p:pic>
      <p:pic>
        <p:nvPicPr>
          <p:cNvPr id="71" name="Imagen 70">
            <a:extLst>
              <a:ext uri="{FF2B5EF4-FFF2-40B4-BE49-F238E27FC236}">
                <a16:creationId xmlns:a16="http://schemas.microsoft.com/office/drawing/2014/main" id="{ADBD6719-158A-126C-CD97-0BA78758912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9052" y="6887859"/>
            <a:ext cx="2527876" cy="1194072"/>
          </a:xfrm>
          <a:prstGeom prst="rect">
            <a:avLst/>
          </a:prstGeom>
        </p:spPr>
      </p:pic>
      <p:pic>
        <p:nvPicPr>
          <p:cNvPr id="73" name="Imagen 72">
            <a:extLst>
              <a:ext uri="{FF2B5EF4-FFF2-40B4-BE49-F238E27FC236}">
                <a16:creationId xmlns:a16="http://schemas.microsoft.com/office/drawing/2014/main" id="{E8EB8DC1-D0EE-3CBA-46AE-34F9DD01D49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46693" y="7163535"/>
            <a:ext cx="609739" cy="622442"/>
          </a:xfrm>
          <a:prstGeom prst="rect">
            <a:avLst/>
          </a:prstGeom>
        </p:spPr>
      </p:pic>
      <p:sp>
        <p:nvSpPr>
          <p:cNvPr id="75" name="CuadroTexto 74">
            <a:extLst>
              <a:ext uri="{FF2B5EF4-FFF2-40B4-BE49-F238E27FC236}">
                <a16:creationId xmlns:a16="http://schemas.microsoft.com/office/drawing/2014/main" id="{6E3E8639-4C8B-DD47-1C60-DDEFA4BD3F4F}"/>
              </a:ext>
            </a:extLst>
          </p:cNvPr>
          <p:cNvSpPr txBox="1"/>
          <p:nvPr/>
        </p:nvSpPr>
        <p:spPr>
          <a:xfrm>
            <a:off x="2524842" y="7183029"/>
            <a:ext cx="505194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Buyía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ne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jaradia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bariba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jaradeba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ũndu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kawaiba</a:t>
            </a:r>
            <a:endParaRPr lang="es-ES" sz="1200" dirty="0">
              <a:effectLst/>
              <a:latin typeface="+mn-lt"/>
              <a:ea typeface="Microsoft JhengHei" panose="020B0604030504040204" pitchFamily="34" charset="-120"/>
            </a:endParaRPr>
          </a:p>
          <a:p>
            <a:pPr algn="just"/>
            <a:endParaRPr lang="es-ES" sz="1200" dirty="0">
              <a:effectLst/>
              <a:latin typeface="+mn-lt"/>
              <a:ea typeface="Microsoft JhengHei" panose="020B0604030504040204" pitchFamily="34" charset="-120"/>
            </a:endParaRPr>
          </a:p>
          <a:p>
            <a:pPr algn="just"/>
            <a:r>
              <a:rPr lang="es-ES" sz="1200" b="1" dirty="0">
                <a:effectLst/>
                <a:latin typeface="+mn-lt"/>
                <a:ea typeface="Microsoft JhengHei" panose="020B0604030504040204" pitchFamily="34" charset="-120"/>
              </a:rPr>
              <a:t>A)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ũndũ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kawai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bara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buyi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audu</a:t>
            </a:r>
            <a:endParaRPr lang="es-ES" sz="1200" dirty="0">
              <a:effectLst/>
              <a:latin typeface="+mn-lt"/>
              <a:ea typeface="Microsoft JhengHei" panose="020B0604030504040204" pitchFamily="34" charset="-120"/>
            </a:endParaRPr>
          </a:p>
          <a:p>
            <a:pPr algn="just"/>
            <a:r>
              <a:rPr lang="es-ES" sz="1200" b="1" dirty="0">
                <a:effectLst/>
                <a:latin typeface="+mn-lt"/>
                <a:ea typeface="Microsoft JhengHei" panose="020B0604030504040204" pitchFamily="34" charset="-120"/>
              </a:rPr>
              <a:t>B) </a:t>
            </a:r>
            <a:r>
              <a:rPr lang="es-ES" sz="1200" dirty="0" err="1">
                <a:latin typeface="+mn-lt"/>
                <a:ea typeface="Microsoft JhengHei" panose="020B0604030504040204" pitchFamily="34" charset="-120"/>
              </a:rPr>
              <a:t>Miu</a:t>
            </a:r>
            <a:r>
              <a:rPr lang="es-ES" sz="1200" dirty="0"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n-lt"/>
                <a:ea typeface="Microsoft JhengHei" panose="020B0604030504040204" pitchFamily="34" charset="-120"/>
              </a:rPr>
              <a:t>buyi</a:t>
            </a:r>
            <a:r>
              <a:rPr lang="es-ES" sz="1200" dirty="0"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n-lt"/>
                <a:ea typeface="Microsoft JhengHei" panose="020B0604030504040204" pitchFamily="34" charset="-120"/>
              </a:rPr>
              <a:t>mã</a:t>
            </a:r>
            <a:r>
              <a:rPr lang="es-ES" sz="1200" dirty="0">
                <a:latin typeface="+mn-lt"/>
                <a:ea typeface="Microsoft JhengHei" panose="020B0604030504040204" pitchFamily="34" charset="-120"/>
              </a:rPr>
              <a:t> buta </a:t>
            </a:r>
            <a:r>
              <a:rPr lang="es-ES" sz="1200" dirty="0" err="1">
                <a:latin typeface="+mn-lt"/>
                <a:ea typeface="Microsoft JhengHei" panose="020B0604030504040204" pitchFamily="34" charset="-120"/>
              </a:rPr>
              <a:t>jũrũ</a:t>
            </a:r>
            <a:r>
              <a:rPr lang="es-ES" sz="1200" dirty="0"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latin typeface="+mn-lt"/>
                <a:ea typeface="Microsoft JhengHei" panose="020B0604030504040204" pitchFamily="34" charset="-120"/>
              </a:rPr>
              <a:t>edayã</a:t>
            </a:r>
            <a:endParaRPr lang="es-ES" sz="1200" dirty="0">
              <a:latin typeface="+mn-lt"/>
              <a:ea typeface="Microsoft JhengHei" panose="020B0604030504040204" pitchFamily="34" charset="-120"/>
            </a:endParaRPr>
          </a:p>
          <a:p>
            <a:pPr algn="just"/>
            <a:r>
              <a:rPr lang="es-ES" sz="1200" b="1" dirty="0">
                <a:effectLst/>
                <a:latin typeface="+mn-lt"/>
                <a:ea typeface="Microsoft JhengHei" panose="020B0604030504040204" pitchFamily="34" charset="-120"/>
              </a:rPr>
              <a:t>C)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Akũ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bibarã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manyia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miũ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jũrũdabara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sãwã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ne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jãrẽpepe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ara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bihia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kĩrã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abarika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kedẽ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amba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bue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ũa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kera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barita</a:t>
            </a:r>
          </a:p>
          <a:p>
            <a:pPr algn="just"/>
            <a:endParaRPr lang="es-ES" sz="1200" b="1" dirty="0">
              <a:latin typeface="+mn-lt"/>
              <a:ea typeface="Microsoft JhengHei" panose="020B0604030504040204" pitchFamily="34" charset="-120"/>
            </a:endParaRPr>
          </a:p>
          <a:p>
            <a:pPr algn="just"/>
            <a:r>
              <a:rPr lang="es-ES" sz="1200" b="1" dirty="0">
                <a:effectLst/>
                <a:latin typeface="+mn-lt"/>
                <a:ea typeface="Microsoft JhengHei" panose="020B0604030504040204" pitchFamily="34" charset="-120"/>
              </a:rPr>
              <a:t>D)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Jũrũi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bara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kãrẽ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kĩrãka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wã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jũbita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mãũ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awara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sawã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 </a:t>
            </a:r>
            <a:r>
              <a:rPr lang="es-ES" sz="1200" dirty="0" err="1">
                <a:effectLst/>
                <a:latin typeface="+mn-lt"/>
                <a:ea typeface="Microsoft JhengHei" panose="020B0604030504040204" pitchFamily="34" charset="-120"/>
              </a:rPr>
              <a:t>biabita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2524842" y="5292610"/>
            <a:ext cx="3886200" cy="327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b="1" kern="100" dirty="0" err="1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ā</a:t>
            </a: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b="1" kern="100" dirty="0" err="1">
                <a:effectLst/>
                <a:latin typeface="Arial Rounded MT Bold" panose="020F0704030504030204" pitchFamily="34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ē</a:t>
            </a: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r>
              <a:rPr lang="es-CO" kern="100" dirty="0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oKawa</a:t>
            </a:r>
            <a:r>
              <a:rPr lang="es-CO" kern="100" dirty="0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busawaita</a:t>
            </a:r>
            <a:r>
              <a:rPr lang="es-CO" kern="100" dirty="0">
                <a:effectLst/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41442" y="5531925"/>
            <a:ext cx="889203" cy="63514"/>
          </a:xfrm>
          <a:prstGeom prst="rect">
            <a:avLst/>
          </a:prstGeom>
        </p:spPr>
      </p:pic>
      <p:sp>
        <p:nvSpPr>
          <p:cNvPr id="82" name="CuadroTexto 81">
            <a:extLst>
              <a:ext uri="{FF2B5EF4-FFF2-40B4-BE49-F238E27FC236}">
                <a16:creationId xmlns:a16="http://schemas.microsoft.com/office/drawing/2014/main" id="{4E52565B-A77E-2433-CEA0-792B671EBF10}"/>
              </a:ext>
            </a:extLst>
          </p:cNvPr>
          <p:cNvSpPr txBox="1"/>
          <p:nvPr/>
        </p:nvSpPr>
        <p:spPr>
          <a:xfrm>
            <a:off x="2518218" y="6846014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b="1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b="1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ē</a:t>
            </a:r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r>
              <a:rPr lang="es-CO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oibarata</a:t>
            </a:r>
            <a:endParaRPr lang="es-CO" dirty="0"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83" name="Imagen 82">
            <a:extLst>
              <a:ext uri="{FF2B5EF4-FFF2-40B4-BE49-F238E27FC236}">
                <a16:creationId xmlns:a16="http://schemas.microsoft.com/office/drawing/2014/main" id="{9BD60DCC-6B93-552A-50F4-3409E3D7D5C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4818" y="7085329"/>
            <a:ext cx="889203" cy="6351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6C85AB4-7041-B1A0-B5B5-FED40CE36A94}"/>
              </a:ext>
            </a:extLst>
          </p:cNvPr>
          <p:cNvSpPr txBox="1"/>
          <p:nvPr/>
        </p:nvSpPr>
        <p:spPr>
          <a:xfrm>
            <a:off x="191068" y="2891341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1.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8DC85A4-1950-7DF8-86A0-FF80A01BE186}"/>
              </a:ext>
            </a:extLst>
          </p:cNvPr>
          <p:cNvSpPr txBox="1"/>
          <p:nvPr/>
        </p:nvSpPr>
        <p:spPr>
          <a:xfrm>
            <a:off x="193340" y="565501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2.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C0922A6-C392-7703-D48A-1CDDA36120CE}"/>
              </a:ext>
            </a:extLst>
          </p:cNvPr>
          <p:cNvSpPr txBox="1"/>
          <p:nvPr/>
        </p:nvSpPr>
        <p:spPr>
          <a:xfrm>
            <a:off x="195612" y="7209015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3.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237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Imagen 78">
            <a:extLst>
              <a:ext uri="{FF2B5EF4-FFF2-40B4-BE49-F238E27FC236}">
                <a16:creationId xmlns:a16="http://schemas.microsoft.com/office/drawing/2014/main" id="{2B4C076A-9001-5043-08EE-F5F97D2304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656" y="7120737"/>
            <a:ext cx="6338744" cy="285815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589273" cy="2515173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4ECFB194-0CDD-BB14-658C-6F7D528CFE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6432" y="1602739"/>
            <a:ext cx="584333" cy="647848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0CE3C516-0A05-CA47-3EB8-E55F46427E17}"/>
              </a:ext>
            </a:extLst>
          </p:cNvPr>
          <p:cNvSpPr txBox="1"/>
          <p:nvPr/>
        </p:nvSpPr>
        <p:spPr>
          <a:xfrm>
            <a:off x="2456211" y="190469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latin typeface="Arial Rounded MT Bold" panose="020F0704030504030204" pitchFamily="34" charset="0"/>
              </a:rPr>
              <a:t>Tema 2: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D92EBCE7-9147-39C3-632A-5142697206ED}"/>
              </a:ext>
            </a:extLst>
          </p:cNvPr>
          <p:cNvSpPr txBox="1"/>
          <p:nvPr/>
        </p:nvSpPr>
        <p:spPr>
          <a:xfrm>
            <a:off x="3336803" y="1922659"/>
            <a:ext cx="3886200" cy="29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Identificación de elementos básicos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F88E81A-1F74-905A-6BFE-FFE1DA1ACC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8764" y="2175908"/>
            <a:ext cx="2032463" cy="63514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9DF8836B-E13B-026B-2B3A-D57BD776A1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9052" y="2549099"/>
            <a:ext cx="2540579" cy="1206775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AB8623BD-42EF-6B76-3C0E-282EB13690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0356" y="2772925"/>
            <a:ext cx="584333" cy="609739"/>
          </a:xfrm>
          <a:prstGeom prst="rect">
            <a:avLst/>
          </a:prstGeom>
        </p:spPr>
      </p:pic>
      <p:sp>
        <p:nvSpPr>
          <p:cNvPr id="27" name="CuadroTexto 26">
            <a:extLst>
              <a:ext uri="{FF2B5EF4-FFF2-40B4-BE49-F238E27FC236}">
                <a16:creationId xmlns:a16="http://schemas.microsoft.com/office/drawing/2014/main" id="{15C18167-FAA3-B03D-5613-6880C275037C}"/>
              </a:ext>
            </a:extLst>
          </p:cNvPr>
          <p:cNvSpPr txBox="1"/>
          <p:nvPr/>
        </p:nvSpPr>
        <p:spPr>
          <a:xfrm>
            <a:off x="2521527" y="2968944"/>
            <a:ext cx="38862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200" dirty="0"/>
              <a:t>Códigos</a:t>
            </a:r>
          </a:p>
          <a:p>
            <a:endParaRPr lang="es-MX" sz="1200" dirty="0"/>
          </a:p>
          <a:p>
            <a:r>
              <a:rPr lang="es-MX" sz="1200" dirty="0"/>
              <a:t>2.1.1. Movimiento</a:t>
            </a:r>
          </a:p>
          <a:p>
            <a:r>
              <a:rPr lang="es-MX" sz="1200" dirty="0"/>
              <a:t>2.1.2. Apariencia</a:t>
            </a:r>
          </a:p>
          <a:p>
            <a:r>
              <a:rPr lang="es-MX" sz="1200" dirty="0"/>
              <a:t>2.1.3. Sonido</a:t>
            </a:r>
          </a:p>
          <a:p>
            <a:r>
              <a:rPr lang="es-MX" sz="1200" dirty="0"/>
              <a:t>2.1.4. Eventos</a:t>
            </a:r>
          </a:p>
          <a:p>
            <a:r>
              <a:rPr lang="es-ES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2.1.5. Control</a:t>
            </a:r>
          </a:p>
          <a:p>
            <a:r>
              <a:rPr lang="es-ES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2.1.6. Sensores</a:t>
            </a:r>
          </a:p>
          <a:p>
            <a:r>
              <a:rPr lang="es-ES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2.1.7. Operadores</a:t>
            </a:r>
          </a:p>
          <a:p>
            <a:r>
              <a:rPr lang="es-ES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2.1.8. Variables</a:t>
            </a:r>
          </a:p>
          <a:p>
            <a:r>
              <a:rPr lang="es-ES" sz="1200" kern="100" dirty="0">
                <a:effectLst/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2.1.9. Mis bloques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2521527" y="2529529"/>
            <a:ext cx="3886200" cy="327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Contenidos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8127" y="2787894"/>
            <a:ext cx="889203" cy="63514"/>
          </a:xfrm>
          <a:prstGeom prst="rect">
            <a:avLst/>
          </a:prstGeom>
        </p:spPr>
      </p:pic>
      <p:pic>
        <p:nvPicPr>
          <p:cNvPr id="65" name="Imagen 64">
            <a:extLst>
              <a:ext uri="{FF2B5EF4-FFF2-40B4-BE49-F238E27FC236}">
                <a16:creationId xmlns:a16="http://schemas.microsoft.com/office/drawing/2014/main" id="{003D9735-3320-5DB1-816B-DF49B579C94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9052" y="5311697"/>
            <a:ext cx="2527876" cy="1206775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2548764" y="5603793"/>
            <a:ext cx="4875142" cy="814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sz="1200" dirty="0">
                <a:latin typeface="+mj-lt"/>
                <a:ea typeface="Microsoft JhengHei" panose="020B0604030504040204" pitchFamily="34" charset="-120"/>
              </a:rPr>
              <a:t>El estudiante: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sz="1200" dirty="0">
                <a:latin typeface="+mj-lt"/>
                <a:ea typeface="Microsoft JhengHei" panose="020B0604030504040204" pitchFamily="34" charset="-120"/>
              </a:rPr>
              <a:t>Identificará las herramientas y elementos básicos en la barra de herramientas</a:t>
            </a:r>
            <a:endParaRPr lang="es-MX" sz="1200" dirty="0">
              <a:latin typeface="+mj-lt"/>
            </a:endParaRPr>
          </a:p>
        </p:txBody>
      </p:sp>
      <p:pic>
        <p:nvPicPr>
          <p:cNvPr id="69" name="Imagen 68">
            <a:extLst>
              <a:ext uri="{FF2B5EF4-FFF2-40B4-BE49-F238E27FC236}">
                <a16:creationId xmlns:a16="http://schemas.microsoft.com/office/drawing/2014/main" id="{95B55860-C8E3-D041-3FC8-302994A1C0A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8317" y="5512924"/>
            <a:ext cx="546224" cy="635145"/>
          </a:xfrm>
          <a:prstGeom prst="rect">
            <a:avLst/>
          </a:prstGeom>
        </p:spPr>
      </p:pic>
      <p:pic>
        <p:nvPicPr>
          <p:cNvPr id="71" name="Imagen 70">
            <a:extLst>
              <a:ext uri="{FF2B5EF4-FFF2-40B4-BE49-F238E27FC236}">
                <a16:creationId xmlns:a16="http://schemas.microsoft.com/office/drawing/2014/main" id="{ADBD6719-158A-126C-CD97-0BA78758912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9052" y="6887859"/>
            <a:ext cx="2527876" cy="1194072"/>
          </a:xfrm>
          <a:prstGeom prst="rect">
            <a:avLst/>
          </a:prstGeom>
        </p:spPr>
      </p:pic>
      <p:pic>
        <p:nvPicPr>
          <p:cNvPr id="73" name="Imagen 72">
            <a:extLst>
              <a:ext uri="{FF2B5EF4-FFF2-40B4-BE49-F238E27FC236}">
                <a16:creationId xmlns:a16="http://schemas.microsoft.com/office/drawing/2014/main" id="{E8EB8DC1-D0EE-3CBA-46AE-34F9DD01D49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46693" y="7163535"/>
            <a:ext cx="609739" cy="622442"/>
          </a:xfrm>
          <a:prstGeom prst="rect">
            <a:avLst/>
          </a:prstGeom>
        </p:spPr>
      </p:pic>
      <p:sp>
        <p:nvSpPr>
          <p:cNvPr id="75" name="CuadroTexto 74">
            <a:extLst>
              <a:ext uri="{FF2B5EF4-FFF2-40B4-BE49-F238E27FC236}">
                <a16:creationId xmlns:a16="http://schemas.microsoft.com/office/drawing/2014/main" id="{6E3E8639-4C8B-DD47-1C60-DDEFA4BD3F4F}"/>
              </a:ext>
            </a:extLst>
          </p:cNvPr>
          <p:cNvSpPr txBox="1"/>
          <p:nvPr/>
        </p:nvSpPr>
        <p:spPr>
          <a:xfrm>
            <a:off x="2524842" y="7183029"/>
            <a:ext cx="505194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A partir de un ejemplo proporcionado por el docente-facilitador</a:t>
            </a:r>
          </a:p>
          <a:p>
            <a:pPr algn="just"/>
            <a:endParaRPr lang="es-ES" sz="1200" dirty="0">
              <a:effectLst/>
              <a:latin typeface="+mn-lt"/>
              <a:ea typeface="Microsoft JhengHei" panose="020B0604030504040204" pitchFamily="34" charset="-120"/>
            </a:endParaRPr>
          </a:p>
          <a:p>
            <a:pPr algn="just"/>
            <a:r>
              <a:rPr lang="es-ES" sz="1200" b="1" dirty="0">
                <a:effectLst/>
                <a:latin typeface="+mn-lt"/>
                <a:ea typeface="Microsoft JhengHei" panose="020B0604030504040204" pitchFamily="34" charset="-120"/>
              </a:rPr>
              <a:t>A) 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Identificar un entorno</a:t>
            </a:r>
          </a:p>
          <a:p>
            <a:pPr algn="just"/>
            <a:r>
              <a:rPr lang="es-ES" sz="1200" b="1" dirty="0">
                <a:effectLst/>
                <a:latin typeface="+mn-lt"/>
                <a:ea typeface="Microsoft JhengHei" panose="020B0604030504040204" pitchFamily="34" charset="-120"/>
              </a:rPr>
              <a:t>B) 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Elegir un personaje</a:t>
            </a:r>
          </a:p>
          <a:p>
            <a:pPr algn="just"/>
            <a:r>
              <a:rPr lang="es-ES" sz="1200" b="1" dirty="0">
                <a:effectLst/>
                <a:latin typeface="+mn-lt"/>
                <a:ea typeface="Microsoft JhengHei" panose="020B0604030504040204" pitchFamily="34" charset="-120"/>
              </a:rPr>
              <a:t>C) 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Representar con el personaje y el contexto un proceso de selección-clasificación</a:t>
            </a:r>
          </a:p>
          <a:p>
            <a:pPr algn="just"/>
            <a:r>
              <a:rPr lang="es-ES" sz="1200" b="1" dirty="0">
                <a:effectLst/>
                <a:latin typeface="+mn-lt"/>
                <a:ea typeface="Microsoft JhengHei" panose="020B0604030504040204" pitchFamily="34" charset="-120"/>
              </a:rPr>
              <a:t>D) </a:t>
            </a:r>
            <a:r>
              <a:rPr lang="es-ES" sz="1200" dirty="0">
                <a:effectLst/>
                <a:latin typeface="+mn-lt"/>
                <a:ea typeface="Microsoft JhengHei" panose="020B0604030504040204" pitchFamily="34" charset="-120"/>
              </a:rPr>
              <a:t>Definir un disfraz y un sonido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2524842" y="5292610"/>
            <a:ext cx="3886200" cy="327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Objetivo específico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41442" y="5531925"/>
            <a:ext cx="889203" cy="63514"/>
          </a:xfrm>
          <a:prstGeom prst="rect">
            <a:avLst/>
          </a:prstGeom>
        </p:spPr>
      </p:pic>
      <p:sp>
        <p:nvSpPr>
          <p:cNvPr id="82" name="CuadroTexto 81">
            <a:extLst>
              <a:ext uri="{FF2B5EF4-FFF2-40B4-BE49-F238E27FC236}">
                <a16:creationId xmlns:a16="http://schemas.microsoft.com/office/drawing/2014/main" id="{4E52565B-A77E-2433-CEA0-792B671EBF10}"/>
              </a:ext>
            </a:extLst>
          </p:cNvPr>
          <p:cNvSpPr txBox="1"/>
          <p:nvPr/>
        </p:nvSpPr>
        <p:spPr>
          <a:xfrm>
            <a:off x="2518218" y="6846014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Actividades</a:t>
            </a:r>
            <a:endParaRPr lang="es-MX" dirty="0">
              <a:latin typeface="Arial Rounded MT Bold" panose="020F0704030504030204" pitchFamily="34" charset="0"/>
            </a:endParaRPr>
          </a:p>
        </p:txBody>
      </p:sp>
      <p:pic>
        <p:nvPicPr>
          <p:cNvPr id="83" name="Imagen 82">
            <a:extLst>
              <a:ext uri="{FF2B5EF4-FFF2-40B4-BE49-F238E27FC236}">
                <a16:creationId xmlns:a16="http://schemas.microsoft.com/office/drawing/2014/main" id="{9BD60DCC-6B93-552A-50F4-3409E3D7D5C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4818" y="7085329"/>
            <a:ext cx="889203" cy="6351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6C85AB4-7041-B1A0-B5B5-FED40CE36A94}"/>
              </a:ext>
            </a:extLst>
          </p:cNvPr>
          <p:cNvSpPr txBox="1"/>
          <p:nvPr/>
        </p:nvSpPr>
        <p:spPr>
          <a:xfrm>
            <a:off x="191068" y="2891341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1.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8DC85A4-1950-7DF8-86A0-FF80A01BE186}"/>
              </a:ext>
            </a:extLst>
          </p:cNvPr>
          <p:cNvSpPr txBox="1"/>
          <p:nvPr/>
        </p:nvSpPr>
        <p:spPr>
          <a:xfrm>
            <a:off x="193340" y="565501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2.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C0922A6-C392-7703-D48A-1CDDA36120CE}"/>
              </a:ext>
            </a:extLst>
          </p:cNvPr>
          <p:cNvSpPr txBox="1"/>
          <p:nvPr/>
        </p:nvSpPr>
        <p:spPr>
          <a:xfrm>
            <a:off x="195612" y="7209015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3.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796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589273" cy="2515173"/>
          </a:xfrm>
          <a:prstGeom prst="rect">
            <a:avLst/>
          </a:prstGeom>
        </p:spPr>
      </p:pic>
      <p:pic>
        <p:nvPicPr>
          <p:cNvPr id="94" name="Imagen 93">
            <a:extLst>
              <a:ext uri="{FF2B5EF4-FFF2-40B4-BE49-F238E27FC236}">
                <a16:creationId xmlns:a16="http://schemas.microsoft.com/office/drawing/2014/main" id="{620E9866-1474-A2F5-A8BA-46ACF98F5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1085" y="2961112"/>
            <a:ext cx="2540579" cy="1206775"/>
          </a:xfrm>
          <a:prstGeom prst="rect">
            <a:avLst/>
          </a:prstGeom>
        </p:spPr>
      </p:pic>
      <p:pic>
        <p:nvPicPr>
          <p:cNvPr id="92" name="Imagen 91">
            <a:extLst>
              <a:ext uri="{FF2B5EF4-FFF2-40B4-BE49-F238E27FC236}">
                <a16:creationId xmlns:a16="http://schemas.microsoft.com/office/drawing/2014/main" id="{35A6FA60-B1A9-974C-0DDE-DE2700F127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5621" y="1308398"/>
            <a:ext cx="2540579" cy="1206775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3862612" y="1308398"/>
            <a:ext cx="3886200" cy="3309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Ak</a:t>
            </a:r>
            <a:r>
              <a:rPr lang="es-CO" b="1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Ɐ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birá</a:t>
            </a: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ara 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</a:t>
            </a:r>
            <a:r>
              <a:rPr lang="es-CO" b="1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s-CO" b="1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ēā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ma</a:t>
            </a: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kawá</a:t>
            </a: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</a:t>
            </a:r>
            <a:r>
              <a:rPr lang="es-CO" b="1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ā</a:t>
            </a:r>
            <a:r>
              <a:rPr lang="es-CO" kern="100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ta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9212" y="1547713"/>
            <a:ext cx="889203" cy="63514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3889849" y="3163462"/>
            <a:ext cx="4875142" cy="2941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 err="1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Nẽ</a:t>
            </a:r>
            <a:r>
              <a:rPr lang="es-CO" sz="1200" kern="100" dirty="0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Kawã</a:t>
            </a:r>
            <a:r>
              <a:rPr lang="es-CO" sz="1200" kern="100" dirty="0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nũmũ</a:t>
            </a:r>
            <a:r>
              <a:rPr lang="es-CO" sz="1200" kern="100" dirty="0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kern="100" dirty="0" err="1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ewaride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3865927" y="285227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</a:t>
            </a:r>
            <a:r>
              <a:rPr lang="es-CO" b="1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ō</a:t>
            </a:r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mbe</a:t>
            </a:r>
            <a:r>
              <a:rPr lang="es-CO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dirty="0" err="1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zá</a:t>
            </a:r>
            <a:endParaRPr lang="es-MX" dirty="0">
              <a:latin typeface="Arial Rounded MT Bold" panose="020F0704030504030204" pitchFamily="34" charset="0"/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2527" y="3091594"/>
            <a:ext cx="889203" cy="63514"/>
          </a:xfrm>
          <a:prstGeom prst="rect">
            <a:avLst/>
          </a:prstGeom>
        </p:spPr>
      </p:pic>
      <p:pic>
        <p:nvPicPr>
          <p:cNvPr id="100" name="Imagen 99">
            <a:extLst>
              <a:ext uri="{FF2B5EF4-FFF2-40B4-BE49-F238E27FC236}">
                <a16:creationId xmlns:a16="http://schemas.microsoft.com/office/drawing/2014/main" id="{AE5865DF-F772-23EB-BFEE-BF5F8ED621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6688007"/>
            <a:ext cx="7772400" cy="3504368"/>
          </a:xfrm>
          <a:prstGeom prst="rect">
            <a:avLst/>
          </a:prstGeom>
        </p:spPr>
      </p:pic>
      <p:sp>
        <p:nvSpPr>
          <p:cNvPr id="101" name="CuadroTexto 100">
            <a:extLst>
              <a:ext uri="{FF2B5EF4-FFF2-40B4-BE49-F238E27FC236}">
                <a16:creationId xmlns:a16="http://schemas.microsoft.com/office/drawing/2014/main" id="{4B66F748-CDEF-B557-7749-021C9ED6B668}"/>
              </a:ext>
            </a:extLst>
          </p:cNvPr>
          <p:cNvSpPr txBox="1"/>
          <p:nvPr/>
        </p:nvSpPr>
        <p:spPr>
          <a:xfrm>
            <a:off x="1532153" y="1670210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4.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102" name="CuadroTexto 101">
            <a:extLst>
              <a:ext uri="{FF2B5EF4-FFF2-40B4-BE49-F238E27FC236}">
                <a16:creationId xmlns:a16="http://schemas.microsoft.com/office/drawing/2014/main" id="{BC3715AB-E322-CF2D-CF06-FE4D1072AAAB}"/>
              </a:ext>
            </a:extLst>
          </p:cNvPr>
          <p:cNvSpPr txBox="1"/>
          <p:nvPr/>
        </p:nvSpPr>
        <p:spPr>
          <a:xfrm>
            <a:off x="1534425" y="325562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5.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pic>
        <p:nvPicPr>
          <p:cNvPr id="104" name="Imagen 103">
            <a:extLst>
              <a:ext uri="{FF2B5EF4-FFF2-40B4-BE49-F238E27FC236}">
                <a16:creationId xmlns:a16="http://schemas.microsoft.com/office/drawing/2014/main" id="{B72E2492-015D-838F-3F51-FAAE78CD11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7241" y="1501917"/>
            <a:ext cx="635145" cy="647848"/>
          </a:xfrm>
          <a:prstGeom prst="rect">
            <a:avLst/>
          </a:prstGeom>
        </p:spPr>
      </p:pic>
      <p:pic>
        <p:nvPicPr>
          <p:cNvPr id="106" name="Imagen 105">
            <a:extLst>
              <a:ext uri="{FF2B5EF4-FFF2-40B4-BE49-F238E27FC236}">
                <a16:creationId xmlns:a16="http://schemas.microsoft.com/office/drawing/2014/main" id="{D733DC5F-8067-67E1-94BB-6657F284349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15483" y="3338690"/>
            <a:ext cx="698659" cy="546224"/>
          </a:xfrm>
          <a:prstGeom prst="rect">
            <a:avLst/>
          </a:prstGeom>
        </p:spPr>
      </p:pic>
      <p:sp>
        <p:nvSpPr>
          <p:cNvPr id="108" name="CuadroTexto 107">
            <a:extLst>
              <a:ext uri="{FF2B5EF4-FFF2-40B4-BE49-F238E27FC236}">
                <a16:creationId xmlns:a16="http://schemas.microsoft.com/office/drawing/2014/main" id="{F3E50AC8-079F-7D5B-26DF-6E7DCF6D41EF}"/>
              </a:ext>
            </a:extLst>
          </p:cNvPr>
          <p:cNvSpPr txBox="1"/>
          <p:nvPr/>
        </p:nvSpPr>
        <p:spPr>
          <a:xfrm>
            <a:off x="3889849" y="1721794"/>
            <a:ext cx="332981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Buyia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miũ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jũrũda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sãwã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kãrẽ</a:t>
            </a:r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s-CO" sz="1200" dirty="0" err="1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ũrũ</a:t>
            </a:r>
            <a:endParaRPr lang="es-MX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3391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37ADD7A-B578-4EF1-8CEB-E7F81083E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589273" cy="2515173"/>
          </a:xfrm>
          <a:prstGeom prst="rect">
            <a:avLst/>
          </a:prstGeom>
        </p:spPr>
      </p:pic>
      <p:pic>
        <p:nvPicPr>
          <p:cNvPr id="94" name="Imagen 93">
            <a:extLst>
              <a:ext uri="{FF2B5EF4-FFF2-40B4-BE49-F238E27FC236}">
                <a16:creationId xmlns:a16="http://schemas.microsoft.com/office/drawing/2014/main" id="{620E9866-1474-A2F5-A8BA-46ACF98F5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1085" y="2961112"/>
            <a:ext cx="2540579" cy="1206775"/>
          </a:xfrm>
          <a:prstGeom prst="rect">
            <a:avLst/>
          </a:prstGeom>
        </p:spPr>
      </p:pic>
      <p:pic>
        <p:nvPicPr>
          <p:cNvPr id="92" name="Imagen 91">
            <a:extLst>
              <a:ext uri="{FF2B5EF4-FFF2-40B4-BE49-F238E27FC236}">
                <a16:creationId xmlns:a16="http://schemas.microsoft.com/office/drawing/2014/main" id="{35A6FA60-B1A9-974C-0DDE-DE2700F127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5621" y="1308398"/>
            <a:ext cx="2540579" cy="1206775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7CD58808-DF82-F4E8-6CCA-13B18C305383}"/>
              </a:ext>
            </a:extLst>
          </p:cNvPr>
          <p:cNvSpPr txBox="1"/>
          <p:nvPr/>
        </p:nvSpPr>
        <p:spPr>
          <a:xfrm>
            <a:off x="3862612" y="1308398"/>
            <a:ext cx="3886200" cy="317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kern="100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Evidencias de desempeño</a:t>
            </a:r>
            <a:endParaRPr lang="es-MX" kern="100" dirty="0">
              <a:effectLst/>
              <a:latin typeface="Arial Rounded MT Bold" panose="020F07040305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0DA3981-44AD-A1CC-3AC2-BA3A23BE4F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9212" y="1547713"/>
            <a:ext cx="889203" cy="63514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A67EE52-6A4E-0173-3857-68BBEADA5585}"/>
              </a:ext>
            </a:extLst>
          </p:cNvPr>
          <p:cNvSpPr txBox="1"/>
          <p:nvPr/>
        </p:nvSpPr>
        <p:spPr>
          <a:xfrm>
            <a:off x="3889849" y="3163462"/>
            <a:ext cx="4875142" cy="2941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>
                <a:latin typeface="+mn-lt"/>
                <a:ea typeface="MS Mincho" panose="02020609040205080304" pitchFamily="49" charset="-128"/>
                <a:cs typeface="Times New Roman" panose="02020603050405020304" pitchFamily="18" charset="0"/>
              </a:rPr>
              <a:t>Sesión de clase</a:t>
            </a:r>
            <a:endParaRPr lang="es-MX" sz="1200" kern="100" dirty="0">
              <a:effectLst/>
              <a:latin typeface="+mn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DE592A9C-6546-0A97-8AE3-A1F58ABC479B}"/>
              </a:ext>
            </a:extLst>
          </p:cNvPr>
          <p:cNvSpPr txBox="1"/>
          <p:nvPr/>
        </p:nvSpPr>
        <p:spPr>
          <a:xfrm>
            <a:off x="3865927" y="2852279"/>
            <a:ext cx="38862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latin typeface="Arial Rounded MT Bold" panose="020F07040305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Tiempo</a:t>
            </a:r>
            <a:endParaRPr lang="es-MX" dirty="0">
              <a:latin typeface="Arial Rounded MT Bold" panose="020F0704030504030204" pitchFamily="34" charset="0"/>
            </a:endParaRP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95EF1790-8D50-AD88-2AF6-01232D6098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2527" y="3091594"/>
            <a:ext cx="889203" cy="63514"/>
          </a:xfrm>
          <a:prstGeom prst="rect">
            <a:avLst/>
          </a:prstGeom>
        </p:spPr>
      </p:pic>
      <p:pic>
        <p:nvPicPr>
          <p:cNvPr id="100" name="Imagen 99">
            <a:extLst>
              <a:ext uri="{FF2B5EF4-FFF2-40B4-BE49-F238E27FC236}">
                <a16:creationId xmlns:a16="http://schemas.microsoft.com/office/drawing/2014/main" id="{AE5865DF-F772-23EB-BFEE-BF5F8ED621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6688007"/>
            <a:ext cx="7772400" cy="3504368"/>
          </a:xfrm>
          <a:prstGeom prst="rect">
            <a:avLst/>
          </a:prstGeom>
        </p:spPr>
      </p:pic>
      <p:sp>
        <p:nvSpPr>
          <p:cNvPr id="101" name="CuadroTexto 100">
            <a:extLst>
              <a:ext uri="{FF2B5EF4-FFF2-40B4-BE49-F238E27FC236}">
                <a16:creationId xmlns:a16="http://schemas.microsoft.com/office/drawing/2014/main" id="{4B66F748-CDEF-B557-7749-021C9ED6B668}"/>
              </a:ext>
            </a:extLst>
          </p:cNvPr>
          <p:cNvSpPr txBox="1"/>
          <p:nvPr/>
        </p:nvSpPr>
        <p:spPr>
          <a:xfrm>
            <a:off x="1532153" y="1670210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4.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sp>
        <p:nvSpPr>
          <p:cNvPr id="102" name="CuadroTexto 101">
            <a:extLst>
              <a:ext uri="{FF2B5EF4-FFF2-40B4-BE49-F238E27FC236}">
                <a16:creationId xmlns:a16="http://schemas.microsoft.com/office/drawing/2014/main" id="{BC3715AB-E322-CF2D-CF06-FE4D1072AAAB}"/>
              </a:ext>
            </a:extLst>
          </p:cNvPr>
          <p:cNvSpPr txBox="1"/>
          <p:nvPr/>
        </p:nvSpPr>
        <p:spPr>
          <a:xfrm>
            <a:off x="1534425" y="3255626"/>
            <a:ext cx="5341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000" b="1" dirty="0">
                <a:latin typeface="Arial Rounded MT Bold" panose="020F0704030504030204" pitchFamily="34" charset="0"/>
              </a:rPr>
              <a:t>5.</a:t>
            </a:r>
            <a:endParaRPr lang="es-MX" sz="3000" b="1" dirty="0">
              <a:latin typeface="Arial Rounded MT Bold" panose="020F0704030504030204" pitchFamily="34" charset="0"/>
            </a:endParaRPr>
          </a:p>
        </p:txBody>
      </p:sp>
      <p:pic>
        <p:nvPicPr>
          <p:cNvPr id="104" name="Imagen 103">
            <a:extLst>
              <a:ext uri="{FF2B5EF4-FFF2-40B4-BE49-F238E27FC236}">
                <a16:creationId xmlns:a16="http://schemas.microsoft.com/office/drawing/2014/main" id="{B72E2492-015D-838F-3F51-FAAE78CD11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7241" y="1501917"/>
            <a:ext cx="635145" cy="647848"/>
          </a:xfrm>
          <a:prstGeom prst="rect">
            <a:avLst/>
          </a:prstGeom>
        </p:spPr>
      </p:pic>
      <p:pic>
        <p:nvPicPr>
          <p:cNvPr id="106" name="Imagen 105">
            <a:extLst>
              <a:ext uri="{FF2B5EF4-FFF2-40B4-BE49-F238E27FC236}">
                <a16:creationId xmlns:a16="http://schemas.microsoft.com/office/drawing/2014/main" id="{D733DC5F-8067-67E1-94BB-6657F284349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15483" y="3338690"/>
            <a:ext cx="698659" cy="546224"/>
          </a:xfrm>
          <a:prstGeom prst="rect">
            <a:avLst/>
          </a:prstGeom>
        </p:spPr>
      </p:pic>
      <p:sp>
        <p:nvSpPr>
          <p:cNvPr id="108" name="CuadroTexto 107">
            <a:extLst>
              <a:ext uri="{FF2B5EF4-FFF2-40B4-BE49-F238E27FC236}">
                <a16:creationId xmlns:a16="http://schemas.microsoft.com/office/drawing/2014/main" id="{F3E50AC8-079F-7D5B-26DF-6E7DCF6D41EF}"/>
              </a:ext>
            </a:extLst>
          </p:cNvPr>
          <p:cNvSpPr txBox="1"/>
          <p:nvPr/>
        </p:nvSpPr>
        <p:spPr>
          <a:xfrm>
            <a:off x="3889849" y="1721794"/>
            <a:ext cx="332981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200" dirty="0">
                <a:effectLst/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Escenario con personajes</a:t>
            </a:r>
            <a:endParaRPr lang="es-MX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114507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1761</TotalTime>
  <Words>1418</Words>
  <Application>Microsoft Office PowerPoint</Application>
  <PresentationFormat>Personalizado</PresentationFormat>
  <Paragraphs>226</Paragraphs>
  <Slides>17</Slides>
  <Notes>17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5" baseType="lpstr">
      <vt:lpstr>Microsoft JhengHei</vt:lpstr>
      <vt:lpstr>MS Mincho</vt:lpstr>
      <vt:lpstr>Arial</vt:lpstr>
      <vt:lpstr>Arial Rounded</vt:lpstr>
      <vt:lpstr>Arial Rounded MT Bold</vt:lpstr>
      <vt:lpstr>Calibri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FUA-CRAI</dc:creator>
  <cp:lastModifiedBy>SALA 705</cp:lastModifiedBy>
  <cp:revision>39</cp:revision>
  <dcterms:created xsi:type="dcterms:W3CDTF">2023-07-26T13:56:00Z</dcterms:created>
  <dcterms:modified xsi:type="dcterms:W3CDTF">2024-04-29T20:39:28Z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8A08CF194D3D49FB82E79DA9A3620EDF</vt:lpwstr>
  </property>
  <property fmtid="{D5CDD505-2E9C-101B-9397-08002B2CF9AE}" pid="3" name="KSOProductBuildVer">
    <vt:lpwstr>1033-11.2.0.11537</vt:lpwstr>
  </property>
</Properties>
</file>